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6" r:id="rId4"/>
    <p:sldId id="265" r:id="rId5"/>
    <p:sldId id="257" r:id="rId6"/>
    <p:sldId id="260" r:id="rId7"/>
    <p:sldId id="267" r:id="rId8"/>
    <p:sldId id="268"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0" d="100"/>
          <a:sy n="60" d="100"/>
        </p:scale>
        <p:origin x="84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31F18-4075-60CD-BB70-DB1A8F215FB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4DF1949-B76E-11B1-0EC8-D8C48FBA6B8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A4419BB-5853-E7B5-519B-236CB7F4D134}"/>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5" name="Footer Placeholder 4">
            <a:extLst>
              <a:ext uri="{FF2B5EF4-FFF2-40B4-BE49-F238E27FC236}">
                <a16:creationId xmlns:a16="http://schemas.microsoft.com/office/drawing/2014/main" id="{04BC6A80-8F2A-F515-5344-5C79D5B4C72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3899300-593D-4BA8-0C61-638C986FE68D}"/>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2176450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64F8C-892D-F8D8-AD5E-BF93699D53A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A99CCFE-AAD7-247A-1188-33CB85BEA3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90BD625-9361-92FB-AD31-DAC4BD211ECB}"/>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5" name="Footer Placeholder 4">
            <a:extLst>
              <a:ext uri="{FF2B5EF4-FFF2-40B4-BE49-F238E27FC236}">
                <a16:creationId xmlns:a16="http://schemas.microsoft.com/office/drawing/2014/main" id="{F5F35C11-D8D4-DBE5-F16D-AAA529A7E2D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FAC6624-D697-20E6-632C-192C075666A9}"/>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10939312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EB5FCF-D4C7-FE52-A2A0-F6E8ACC7E04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F7E5970-3133-952C-50E7-C8CFDCC8B71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DA1FFF4-765E-7B6D-C8CE-997713810241}"/>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5" name="Footer Placeholder 4">
            <a:extLst>
              <a:ext uri="{FF2B5EF4-FFF2-40B4-BE49-F238E27FC236}">
                <a16:creationId xmlns:a16="http://schemas.microsoft.com/office/drawing/2014/main" id="{54719008-D73D-0EBB-820B-EB906B7AA7B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EB62AFA-A863-1916-3C41-537474271319}"/>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1675544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247E9-C3AD-7D40-26FC-348F749181B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1FE6D2B-CD67-6691-A67B-847EA056348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496B2B4-9916-E916-11D4-BEFA4F51DB67}"/>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5" name="Footer Placeholder 4">
            <a:extLst>
              <a:ext uri="{FF2B5EF4-FFF2-40B4-BE49-F238E27FC236}">
                <a16:creationId xmlns:a16="http://schemas.microsoft.com/office/drawing/2014/main" id="{4AAF3A28-1957-8BFA-9D18-2FBD1DF4716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35D1D21-C543-9995-F556-15D653C711F3}"/>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717842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90CF6-A8B5-B275-7271-5281336B960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B6420B8-9BA8-1610-0D93-A7008F3D815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DE07A2D-690C-226C-207F-B5D8894A6D24}"/>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5" name="Footer Placeholder 4">
            <a:extLst>
              <a:ext uri="{FF2B5EF4-FFF2-40B4-BE49-F238E27FC236}">
                <a16:creationId xmlns:a16="http://schemas.microsoft.com/office/drawing/2014/main" id="{E6679C81-CD1A-1CDF-18A8-5776453028E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72791F4-B320-061B-B268-91776FCF4FDC}"/>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1023179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30355-7D18-C9D8-6C1E-56E8C2298B8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D1E6EFD-61FC-B282-8A63-CCCEE38A446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F5DBB56-38C5-2D1F-C73C-8F3DCDB3FA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DAFA1869-A2B4-1FB6-5E7F-B7A8EA878304}"/>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6" name="Footer Placeholder 5">
            <a:extLst>
              <a:ext uri="{FF2B5EF4-FFF2-40B4-BE49-F238E27FC236}">
                <a16:creationId xmlns:a16="http://schemas.microsoft.com/office/drawing/2014/main" id="{65315317-B4DB-4BF2-5995-F6E401056D2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FD5503C-DA97-71ED-18F7-8EEFAF15AC4C}"/>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17019749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493B7-47DA-1F16-084C-429E992D59D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4A3DC79-3648-C1C9-E0CE-2D4B763379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DBA585D-FC32-A35A-8049-DCCBA40389C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6A364F7-D423-48F9-8C9F-7F7F9F8BD62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2D8C9C8-B6B4-FA9B-D526-DF04ECD6B7A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2BF23E6-93B0-FD5D-D7B3-1D75691C7A7E}"/>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8" name="Footer Placeholder 7">
            <a:extLst>
              <a:ext uri="{FF2B5EF4-FFF2-40B4-BE49-F238E27FC236}">
                <a16:creationId xmlns:a16="http://schemas.microsoft.com/office/drawing/2014/main" id="{EE50372B-C175-A04B-C794-3B5C7D6B793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0064324E-8BD2-7408-416F-D0B4F3391774}"/>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16171727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BE897-2C81-1082-4B8A-CCF2EA953AD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003286C-6719-B2E3-3F69-43682FE28742}"/>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4" name="Footer Placeholder 3">
            <a:extLst>
              <a:ext uri="{FF2B5EF4-FFF2-40B4-BE49-F238E27FC236}">
                <a16:creationId xmlns:a16="http://schemas.microsoft.com/office/drawing/2014/main" id="{248773CA-CE4E-06D9-96F0-3DEE5D668F3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EACE840-3F33-2B45-A2B2-77EF533491FD}"/>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6697669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2D9FAF1-D0A4-5A72-0886-D547D530888D}"/>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3" name="Footer Placeholder 2">
            <a:extLst>
              <a:ext uri="{FF2B5EF4-FFF2-40B4-BE49-F238E27FC236}">
                <a16:creationId xmlns:a16="http://schemas.microsoft.com/office/drawing/2014/main" id="{7F09B4CE-95D7-49DE-144F-7813C725778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9FB1FBC-1BB9-D73F-6542-70A026C6DD81}"/>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3196041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BF732-3677-A003-171F-ACF214B2323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9ED08D8-9D03-0BFE-01A8-88AE01A8EC7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E0AC7D5-67AF-AD44-C164-688D945177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C0F5D08-7CBC-D42F-A1FD-6BBC0C5C718A}"/>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6" name="Footer Placeholder 5">
            <a:extLst>
              <a:ext uri="{FF2B5EF4-FFF2-40B4-BE49-F238E27FC236}">
                <a16:creationId xmlns:a16="http://schemas.microsoft.com/office/drawing/2014/main" id="{8700D9ED-0C31-B470-8E5D-26B726E7844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038344F-3066-6ED3-BE5E-0659C5DF6804}"/>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33630207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6B0DA-B2E1-24C9-2AA9-40F027EF1B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B2678DB-3286-9BD8-223B-C9F49DF19A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5225F7F-46B3-030F-8401-AC57F5AC1A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0DB9073-3F16-09BA-8287-2544B7A48710}"/>
              </a:ext>
            </a:extLst>
          </p:cNvPr>
          <p:cNvSpPr>
            <a:spLocks noGrp="1"/>
          </p:cNvSpPr>
          <p:nvPr>
            <p:ph type="dt" sz="half" idx="10"/>
          </p:nvPr>
        </p:nvSpPr>
        <p:spPr/>
        <p:txBody>
          <a:bodyPr/>
          <a:lstStyle/>
          <a:p>
            <a:fld id="{C1F47974-9169-471A-88AD-BE6CB5E6CAD1}" type="datetimeFigureOut">
              <a:rPr lang="en-GB" smtClean="0"/>
              <a:t>04/09/2025</a:t>
            </a:fld>
            <a:endParaRPr lang="en-GB"/>
          </a:p>
        </p:txBody>
      </p:sp>
      <p:sp>
        <p:nvSpPr>
          <p:cNvPr id="6" name="Footer Placeholder 5">
            <a:extLst>
              <a:ext uri="{FF2B5EF4-FFF2-40B4-BE49-F238E27FC236}">
                <a16:creationId xmlns:a16="http://schemas.microsoft.com/office/drawing/2014/main" id="{8D7C71A2-3705-6FAB-4ACC-91A7AF508DE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7E537A4-904B-5EBD-A202-5AEE03062674}"/>
              </a:ext>
            </a:extLst>
          </p:cNvPr>
          <p:cNvSpPr>
            <a:spLocks noGrp="1"/>
          </p:cNvSpPr>
          <p:nvPr>
            <p:ph type="sldNum" sz="quarter" idx="12"/>
          </p:nvPr>
        </p:nvSpPr>
        <p:spPr/>
        <p:txBody>
          <a:bodyPr/>
          <a:lstStyle/>
          <a:p>
            <a:fld id="{8C0A0E6B-2514-4F2A-94E0-4A05AD0263FC}" type="slidenum">
              <a:rPr lang="en-GB" smtClean="0"/>
              <a:t>‹#›</a:t>
            </a:fld>
            <a:endParaRPr lang="en-GB"/>
          </a:p>
        </p:txBody>
      </p:sp>
    </p:spTree>
    <p:extLst>
      <p:ext uri="{BB962C8B-B14F-4D97-AF65-F5344CB8AC3E}">
        <p14:creationId xmlns:p14="http://schemas.microsoft.com/office/powerpoint/2010/main" val="10378258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0C47DD-A1CA-8F2A-EB09-9BF99CFA272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7CD69B3-81C4-0299-C05D-45C5F6013C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CE8C8B4-0334-2DB6-A2E1-25169C08ABE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1F47974-9169-471A-88AD-BE6CB5E6CAD1}" type="datetimeFigureOut">
              <a:rPr lang="en-GB" smtClean="0"/>
              <a:t>04/09/2025</a:t>
            </a:fld>
            <a:endParaRPr lang="en-GB"/>
          </a:p>
        </p:txBody>
      </p:sp>
      <p:sp>
        <p:nvSpPr>
          <p:cNvPr id="5" name="Footer Placeholder 4">
            <a:extLst>
              <a:ext uri="{FF2B5EF4-FFF2-40B4-BE49-F238E27FC236}">
                <a16:creationId xmlns:a16="http://schemas.microsoft.com/office/drawing/2014/main" id="{BAB61260-EFF1-BEFF-CED0-187E143480E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4C1CB1BF-C59E-108E-865C-951502BAFC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C0A0E6B-2514-4F2A-94E0-4A05AD0263FC}" type="slidenum">
              <a:rPr lang="en-GB" smtClean="0"/>
              <a:t>‹#›</a:t>
            </a:fld>
            <a:endParaRPr lang="en-GB"/>
          </a:p>
        </p:txBody>
      </p:sp>
      <p:sp>
        <p:nvSpPr>
          <p:cNvPr id="7" name="Date Placeholder 3">
            <a:extLst>
              <a:ext uri="{FF2B5EF4-FFF2-40B4-BE49-F238E27FC236}">
                <a16:creationId xmlns:a16="http://schemas.microsoft.com/office/drawing/2014/main" id="{BB561A84-1C61-4B16-AA7A-DB7E70980F81}"/>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0EDD060-7686-4182-88FC-FC6F0042F315}" type="datetimeFigureOut">
              <a:rPr lang="en-GB" smtClean="0"/>
              <a:pPr/>
              <a:t>04/09/2025</a:t>
            </a:fld>
            <a:endParaRPr lang="en-GB"/>
          </a:p>
        </p:txBody>
      </p:sp>
      <p:sp>
        <p:nvSpPr>
          <p:cNvPr id="8" name="Slide Number Placeholder 5">
            <a:extLst>
              <a:ext uri="{FF2B5EF4-FFF2-40B4-BE49-F238E27FC236}">
                <a16:creationId xmlns:a16="http://schemas.microsoft.com/office/drawing/2014/main" id="{01069F37-CAB2-87DB-B29A-E1EE3D25C8DE}"/>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015A525-766D-4717-AE78-CEF784F27558}" type="slidenum">
              <a:rPr lang="en-GB" smtClean="0"/>
              <a:pPr/>
              <a:t>‹#›</a:t>
            </a:fld>
            <a:endParaRPr lang="en-GB"/>
          </a:p>
        </p:txBody>
      </p:sp>
      <p:sp>
        <p:nvSpPr>
          <p:cNvPr id="9" name="Rectangle 8">
            <a:extLst>
              <a:ext uri="{FF2B5EF4-FFF2-40B4-BE49-F238E27FC236}">
                <a16:creationId xmlns:a16="http://schemas.microsoft.com/office/drawing/2014/main" id="{24DC5419-C77B-78F0-CDAC-66E8D0D18FD3}"/>
              </a:ext>
            </a:extLst>
          </p:cNvPr>
          <p:cNvSpPr/>
          <p:nvPr userDrawn="1"/>
        </p:nvSpPr>
        <p:spPr>
          <a:xfrm>
            <a:off x="0" y="6300156"/>
            <a:ext cx="12192000" cy="557844"/>
          </a:xfrm>
          <a:prstGeom prst="rect">
            <a:avLst/>
          </a:prstGeom>
          <a:solidFill>
            <a:schemeClr val="tx1"/>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white text on a black background&#10;&#10;Description automatically generated">
            <a:extLst>
              <a:ext uri="{FF2B5EF4-FFF2-40B4-BE49-F238E27FC236}">
                <a16:creationId xmlns:a16="http://schemas.microsoft.com/office/drawing/2014/main" id="{6E84EED4-DB41-0011-531D-E76026341C03}"/>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92077" y="6300156"/>
            <a:ext cx="1013709" cy="536438"/>
          </a:xfrm>
          <a:prstGeom prst="rect">
            <a:avLst/>
          </a:prstGeom>
        </p:spPr>
      </p:pic>
      <p:sp>
        <p:nvSpPr>
          <p:cNvPr id="11" name="TextBox 10">
            <a:extLst>
              <a:ext uri="{FF2B5EF4-FFF2-40B4-BE49-F238E27FC236}">
                <a16:creationId xmlns:a16="http://schemas.microsoft.com/office/drawing/2014/main" id="{AC651E7A-BB6A-1BD5-B273-CC60CD51F146}"/>
              </a:ext>
            </a:extLst>
          </p:cNvPr>
          <p:cNvSpPr txBox="1"/>
          <p:nvPr userDrawn="1"/>
        </p:nvSpPr>
        <p:spPr>
          <a:xfrm>
            <a:off x="8602699" y="6403305"/>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12" name="TextBox 11">
            <a:extLst>
              <a:ext uri="{FF2B5EF4-FFF2-40B4-BE49-F238E27FC236}">
                <a16:creationId xmlns:a16="http://schemas.microsoft.com/office/drawing/2014/main" id="{AC634999-5C85-ED15-0BFF-23745CCFCB7E}"/>
              </a:ext>
            </a:extLst>
          </p:cNvPr>
          <p:cNvSpPr txBox="1"/>
          <p:nvPr userDrawn="1"/>
        </p:nvSpPr>
        <p:spPr>
          <a:xfrm>
            <a:off x="3791393" y="6431994"/>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2025</a:t>
            </a:r>
          </a:p>
        </p:txBody>
      </p:sp>
      <p:pic>
        <p:nvPicPr>
          <p:cNvPr id="13" name="Picture 2" descr="Facebook Logos PNG images free download">
            <a:extLst>
              <a:ext uri="{FF2B5EF4-FFF2-40B4-BE49-F238E27FC236}">
                <a16:creationId xmlns:a16="http://schemas.microsoft.com/office/drawing/2014/main" id="{F2340128-7465-E14F-BFF7-AE51C1D82025}"/>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626775" y="6403305"/>
            <a:ext cx="412898" cy="412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03991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6B82355-3811-612C-15A3-14ADB61440EF}"/>
              </a:ext>
            </a:extLst>
          </p:cNvPr>
          <p:cNvSpPr txBox="1"/>
          <p:nvPr/>
        </p:nvSpPr>
        <p:spPr>
          <a:xfrm>
            <a:off x="179512" y="231334"/>
            <a:ext cx="6682740" cy="830997"/>
          </a:xfrm>
          <a:prstGeom prst="rect">
            <a:avLst/>
          </a:prstGeom>
          <a:noFill/>
        </p:spPr>
        <p:txBody>
          <a:bodyPr wrap="square" rtlCol="0">
            <a:spAutoFit/>
          </a:bodyPr>
          <a:lstStyle/>
          <a:p>
            <a:r>
              <a:rPr lang="en-GB" sz="2400" dirty="0">
                <a:latin typeface="Segoe UI Black" panose="020B0A02040204020203" pitchFamily="34" charset="0"/>
                <a:ea typeface="Segoe UI Black" panose="020B0A02040204020203" pitchFamily="34" charset="0"/>
              </a:rPr>
              <a:t>Lesson 1: Computing devices</a:t>
            </a:r>
          </a:p>
          <a:p>
            <a:r>
              <a:rPr lang="en-GB" sz="2400" dirty="0">
                <a:latin typeface="Segoe UI Black" panose="020B0A02040204020203" pitchFamily="34" charset="0"/>
                <a:ea typeface="Segoe UI Black" panose="020B0A02040204020203" pitchFamily="34" charset="0"/>
              </a:rPr>
              <a:t>WJEC Vocational ICT Level 1 and 2</a:t>
            </a:r>
          </a:p>
        </p:txBody>
      </p:sp>
      <p:sp>
        <p:nvSpPr>
          <p:cNvPr id="5" name="TextBox 4">
            <a:extLst>
              <a:ext uri="{FF2B5EF4-FFF2-40B4-BE49-F238E27FC236}">
                <a16:creationId xmlns:a16="http://schemas.microsoft.com/office/drawing/2014/main" id="{7788A5E4-AD4A-B262-B178-64F6847A8A95}"/>
              </a:ext>
            </a:extLst>
          </p:cNvPr>
          <p:cNvSpPr txBox="1"/>
          <p:nvPr/>
        </p:nvSpPr>
        <p:spPr>
          <a:xfrm>
            <a:off x="6862252" y="269042"/>
            <a:ext cx="1786269" cy="369332"/>
          </a:xfrm>
          <a:prstGeom prst="rect">
            <a:avLst/>
          </a:prstGeom>
          <a:noFill/>
        </p:spPr>
        <p:txBody>
          <a:bodyPr wrap="square" rtlCol="0">
            <a:spAutoFit/>
          </a:bodyPr>
          <a:lstStyle/>
          <a:p>
            <a:r>
              <a:rPr lang="en-GB" b="1" dirty="0">
                <a:latin typeface="Segoe UI Variable Text" pitchFamily="2" charset="0"/>
              </a:rPr>
              <a:t>Name: </a:t>
            </a:r>
          </a:p>
        </p:txBody>
      </p:sp>
      <p:sp>
        <p:nvSpPr>
          <p:cNvPr id="6" name="TextBox 5">
            <a:extLst>
              <a:ext uri="{FF2B5EF4-FFF2-40B4-BE49-F238E27FC236}">
                <a16:creationId xmlns:a16="http://schemas.microsoft.com/office/drawing/2014/main" id="{95E82E37-3257-967A-A0D5-EC29056520CD}"/>
              </a:ext>
            </a:extLst>
          </p:cNvPr>
          <p:cNvSpPr txBox="1"/>
          <p:nvPr/>
        </p:nvSpPr>
        <p:spPr>
          <a:xfrm>
            <a:off x="6862252" y="758508"/>
            <a:ext cx="1786269" cy="369332"/>
          </a:xfrm>
          <a:prstGeom prst="rect">
            <a:avLst/>
          </a:prstGeom>
          <a:noFill/>
        </p:spPr>
        <p:txBody>
          <a:bodyPr wrap="square" rtlCol="0">
            <a:spAutoFit/>
          </a:bodyPr>
          <a:lstStyle/>
          <a:p>
            <a:r>
              <a:rPr lang="en-GB" b="1" dirty="0">
                <a:latin typeface="Segoe UI Variable Text" pitchFamily="2" charset="0"/>
              </a:rPr>
              <a:t>Class/Teacher:</a:t>
            </a:r>
          </a:p>
        </p:txBody>
      </p:sp>
      <p:graphicFrame>
        <p:nvGraphicFramePr>
          <p:cNvPr id="7" name="Table 6">
            <a:extLst>
              <a:ext uri="{FF2B5EF4-FFF2-40B4-BE49-F238E27FC236}">
                <a16:creationId xmlns:a16="http://schemas.microsoft.com/office/drawing/2014/main" id="{AB6ED4EC-8528-8525-C116-4AD8C6B028AF}"/>
              </a:ext>
            </a:extLst>
          </p:cNvPr>
          <p:cNvGraphicFramePr>
            <a:graphicFrameLocks noGrp="1"/>
          </p:cNvGraphicFramePr>
          <p:nvPr>
            <p:extLst>
              <p:ext uri="{D42A27DB-BD31-4B8C-83A1-F6EECF244321}">
                <p14:modId xmlns:p14="http://schemas.microsoft.com/office/powerpoint/2010/main" val="4233800858"/>
              </p:ext>
            </p:extLst>
          </p:nvPr>
        </p:nvGraphicFramePr>
        <p:xfrm>
          <a:off x="291140" y="1674724"/>
          <a:ext cx="6682740" cy="3413760"/>
        </p:xfrm>
        <a:graphic>
          <a:graphicData uri="http://schemas.openxmlformats.org/drawingml/2006/table">
            <a:tbl>
              <a:tblPr/>
              <a:tblGrid>
                <a:gridCol w="5193257">
                  <a:extLst>
                    <a:ext uri="{9D8B030D-6E8A-4147-A177-3AD203B41FA5}">
                      <a16:colId xmlns:a16="http://schemas.microsoft.com/office/drawing/2014/main" val="1532144605"/>
                    </a:ext>
                  </a:extLst>
                </a:gridCol>
                <a:gridCol w="1489483">
                  <a:extLst>
                    <a:ext uri="{9D8B030D-6E8A-4147-A177-3AD203B41FA5}">
                      <a16:colId xmlns:a16="http://schemas.microsoft.com/office/drawing/2014/main" val="3421831758"/>
                    </a:ext>
                  </a:extLst>
                </a:gridCol>
              </a:tblGrid>
              <a:tr h="241300">
                <a:tc>
                  <a:txBody>
                    <a:bodyPr/>
                    <a:lstStyle/>
                    <a:p>
                      <a:pPr algn="l" fontAlgn="base"/>
                      <a:r>
                        <a:rPr lang="en-GB" sz="1600" b="1" i="0" dirty="0">
                          <a:solidFill>
                            <a:srgbClr val="000000"/>
                          </a:solidFill>
                          <a:effectLst/>
                          <a:latin typeface="Segoe UI Variable Text" pitchFamily="2" charset="0"/>
                        </a:rPr>
                        <a:t>Specification point</a:t>
                      </a:r>
                      <a:endParaRPr lang="en-GB" sz="2000" b="0" i="0" dirty="0">
                        <a:solidFill>
                          <a:srgbClr val="000000"/>
                        </a:solidFill>
                        <a:effectLst/>
                        <a:latin typeface="Segoe UI Variable Text" pitchFamily="2" charset="0"/>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ase"/>
                      <a:r>
                        <a:rPr lang="en-GB" sz="1600" b="1" i="0" dirty="0">
                          <a:solidFill>
                            <a:srgbClr val="000000"/>
                          </a:solidFill>
                          <a:effectLst/>
                          <a:latin typeface="Segoe UI Variable Text" pitchFamily="2" charset="0"/>
                        </a:rPr>
                        <a:t>Complete</a:t>
                      </a:r>
                      <a:r>
                        <a:rPr lang="en-GB" sz="1600" b="0" i="0" dirty="0">
                          <a:solidFill>
                            <a:srgbClr val="000000"/>
                          </a:solidFill>
                          <a:effectLst/>
                          <a:latin typeface="Segoe UI Variable Text" pitchFamily="2" charset="0"/>
                        </a:rPr>
                        <a:t>​</a:t>
                      </a:r>
                      <a:endParaRPr lang="en-GB" sz="2000" b="0" i="0" dirty="0">
                        <a:solidFill>
                          <a:srgbClr val="000000"/>
                        </a:solidFill>
                        <a:effectLst/>
                        <a:latin typeface="Segoe UI Variable Text" pitchFamily="2" charset="0"/>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5734241"/>
                  </a:ext>
                </a:extLst>
              </a:tr>
              <a:tr h="241300">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600" b="0" i="0" dirty="0">
                          <a:solidFill>
                            <a:srgbClr val="000000"/>
                          </a:solidFill>
                          <a:effectLst/>
                          <a:latin typeface="Segoe UI Variable Text" pitchFamily="2" charset="0"/>
                        </a:rPr>
                        <a:t>Different types of mouse. (Task 1)</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auto"/>
                      <a:r>
                        <a:rPr lang="en-GB" sz="1600" b="0" i="0" dirty="0">
                          <a:solidFill>
                            <a:srgbClr val="000000"/>
                          </a:solidFill>
                          <a:effectLst/>
                          <a:latin typeface="Segoe UI Variable Text" pitchFamily="2" charset="0"/>
                        </a:rPr>
                        <a:t>​</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2869665"/>
                  </a:ext>
                </a:extLst>
              </a:tr>
              <a:tr h="241300">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600" b="0" i="0" dirty="0">
                          <a:solidFill>
                            <a:srgbClr val="000000"/>
                          </a:solidFill>
                          <a:effectLst/>
                          <a:latin typeface="Segoe UI Variable Text" pitchFamily="2" charset="0"/>
                        </a:rPr>
                        <a:t>Different types of keyboard.  (Task 2)</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auto"/>
                      <a:endParaRPr lang="en-GB" sz="1600" b="0" i="0" dirty="0">
                        <a:solidFill>
                          <a:srgbClr val="000000"/>
                        </a:solidFill>
                        <a:effectLst/>
                        <a:latin typeface="Segoe UI Variable Text" pitchFamily="2" charset="0"/>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367288"/>
                  </a:ext>
                </a:extLst>
              </a:tr>
              <a:tr h="241300">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600" b="0" i="0" dirty="0">
                          <a:solidFill>
                            <a:srgbClr val="000000"/>
                          </a:solidFill>
                          <a:effectLst/>
                          <a:latin typeface="Segoe UI Variable Text" pitchFamily="2" charset="0"/>
                        </a:rPr>
                        <a:t>Different types of scanners and how they’re used for a given scenario. (Task 3)</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auto"/>
                      <a:endParaRPr lang="en-GB" sz="1600" b="0" i="0" dirty="0">
                        <a:solidFill>
                          <a:srgbClr val="000000"/>
                        </a:solidFill>
                        <a:effectLst/>
                        <a:latin typeface="Segoe UI Variable Text" pitchFamily="2" charset="0"/>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7423893"/>
                  </a:ext>
                </a:extLst>
              </a:tr>
              <a:tr h="241300">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600" b="0" i="0" dirty="0">
                          <a:solidFill>
                            <a:srgbClr val="000000"/>
                          </a:solidFill>
                          <a:effectLst/>
                          <a:latin typeface="Segoe UI Variable Text" pitchFamily="2" charset="0"/>
                        </a:rPr>
                        <a:t>Identify the use of different input devices for a specific purpose. (Task 4)</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auto"/>
                      <a:endParaRPr lang="en-GB" sz="1600" b="0" i="0" dirty="0">
                        <a:solidFill>
                          <a:srgbClr val="000000"/>
                        </a:solidFill>
                        <a:effectLst/>
                        <a:latin typeface="Segoe UI Variable Text" pitchFamily="2" charset="0"/>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8519906"/>
                  </a:ext>
                </a:extLst>
              </a:tr>
              <a:tr h="241300">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600" b="0" i="0" dirty="0">
                          <a:solidFill>
                            <a:srgbClr val="000000"/>
                          </a:solidFill>
                          <a:effectLst/>
                          <a:latin typeface="Segoe UI Variable Text" pitchFamily="2" charset="0"/>
                        </a:rPr>
                        <a:t>Identify the use of different readers. (Task 5)</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auto"/>
                      <a:endParaRPr lang="en-GB" sz="1600" b="0" i="0" dirty="0">
                        <a:solidFill>
                          <a:srgbClr val="000000"/>
                        </a:solidFill>
                        <a:effectLst/>
                        <a:latin typeface="Segoe UI Variable Text" pitchFamily="2" charset="0"/>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4215521"/>
                  </a:ext>
                </a:extLst>
              </a:tr>
              <a:tr h="241300">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600" b="0" i="0" dirty="0">
                          <a:solidFill>
                            <a:srgbClr val="000000"/>
                          </a:solidFill>
                          <a:effectLst/>
                          <a:latin typeface="Segoe UI Variable Text" pitchFamily="2" charset="0"/>
                        </a:rPr>
                        <a:t>Identify and explain the use of different sensors. (Task 6)</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auto"/>
                      <a:endParaRPr lang="en-GB" sz="1600" b="0" i="0" dirty="0">
                        <a:solidFill>
                          <a:srgbClr val="000000"/>
                        </a:solidFill>
                        <a:effectLst/>
                        <a:latin typeface="Segoe UI Variable Text" pitchFamily="2" charset="0"/>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2701350"/>
                  </a:ext>
                </a:extLst>
              </a:tr>
              <a:tr h="241300">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600" b="0" i="0" dirty="0">
                          <a:solidFill>
                            <a:srgbClr val="000000"/>
                          </a:solidFill>
                          <a:effectLst/>
                          <a:latin typeface="Segoe UI Variable Text" pitchFamily="2" charset="0"/>
                        </a:rPr>
                        <a:t>Describe the characteristics of different types of printers. (Task 7)</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auto"/>
                      <a:endParaRPr lang="en-GB" sz="1600" b="0" i="0" dirty="0">
                        <a:solidFill>
                          <a:srgbClr val="000000"/>
                        </a:solidFill>
                        <a:effectLst/>
                        <a:latin typeface="Segoe UI Variable Text" pitchFamily="2" charset="0"/>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3783262"/>
                  </a:ext>
                </a:extLst>
              </a:tr>
            </a:tbl>
          </a:graphicData>
        </a:graphic>
      </p:graphicFrame>
      <p:sp>
        <p:nvSpPr>
          <p:cNvPr id="8" name="Rectangle 7">
            <a:extLst>
              <a:ext uri="{FF2B5EF4-FFF2-40B4-BE49-F238E27FC236}">
                <a16:creationId xmlns:a16="http://schemas.microsoft.com/office/drawing/2014/main" id="{F64534E1-EC60-0B80-12A6-83BAB22AE429}"/>
              </a:ext>
            </a:extLst>
          </p:cNvPr>
          <p:cNvSpPr/>
          <p:nvPr/>
        </p:nvSpPr>
        <p:spPr>
          <a:xfrm>
            <a:off x="7317652" y="1674724"/>
            <a:ext cx="4309123" cy="3261359"/>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Teacher feedback/comments:</a:t>
            </a:r>
          </a:p>
        </p:txBody>
      </p:sp>
      <p:sp>
        <p:nvSpPr>
          <p:cNvPr id="9" name="Rectangle 8">
            <a:extLst>
              <a:ext uri="{FF2B5EF4-FFF2-40B4-BE49-F238E27FC236}">
                <a16:creationId xmlns:a16="http://schemas.microsoft.com/office/drawing/2014/main" id="{CAC4852E-E952-3E7A-03BF-935B0786D432}"/>
              </a:ext>
            </a:extLst>
          </p:cNvPr>
          <p:cNvSpPr/>
          <p:nvPr/>
        </p:nvSpPr>
        <p:spPr>
          <a:xfrm>
            <a:off x="8602698" y="187768"/>
            <a:ext cx="3230525" cy="412898"/>
          </a:xfrm>
          <a:prstGeom prst="rect">
            <a:avLst/>
          </a:prstGeom>
          <a:solidFill>
            <a:schemeClr val="bg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GB" sz="1600" dirty="0">
              <a:solidFill>
                <a:schemeClr val="tx1"/>
              </a:solidFill>
              <a:latin typeface="Segoe UI" panose="020B0502040204020203" pitchFamily="34" charset="0"/>
              <a:cs typeface="Segoe UI" panose="020B0502040204020203" pitchFamily="34" charset="0"/>
            </a:endParaRPr>
          </a:p>
        </p:txBody>
      </p:sp>
      <p:sp>
        <p:nvSpPr>
          <p:cNvPr id="10" name="Rectangle 9">
            <a:extLst>
              <a:ext uri="{FF2B5EF4-FFF2-40B4-BE49-F238E27FC236}">
                <a16:creationId xmlns:a16="http://schemas.microsoft.com/office/drawing/2014/main" id="{16F5BB70-8310-831B-29CB-27F0E8834AF8}"/>
              </a:ext>
            </a:extLst>
          </p:cNvPr>
          <p:cNvSpPr/>
          <p:nvPr/>
        </p:nvSpPr>
        <p:spPr>
          <a:xfrm>
            <a:off x="8602697" y="757272"/>
            <a:ext cx="3230525" cy="412898"/>
          </a:xfrm>
          <a:prstGeom prst="rect">
            <a:avLst/>
          </a:prstGeom>
          <a:solidFill>
            <a:schemeClr val="bg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GB" sz="1600" dirty="0">
              <a:solidFill>
                <a:schemeClr val="tx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192276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6EA70E-D047-49B0-BBCD-4A733BBABD68}"/>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solidFill>
                  <a:schemeClr val="bg1"/>
                </a:solidFill>
                <a:latin typeface="Segoe UI Black" panose="020B0A02040204020203" pitchFamily="34" charset="0"/>
                <a:ea typeface="Segoe UI Black" panose="020B0A02040204020203" pitchFamily="34" charset="0"/>
              </a:rPr>
              <a:t>Task 1 </a:t>
            </a:r>
          </a:p>
        </p:txBody>
      </p:sp>
      <p:sp>
        <p:nvSpPr>
          <p:cNvPr id="11" name="TextBox 10">
            <a:extLst>
              <a:ext uri="{FF2B5EF4-FFF2-40B4-BE49-F238E27FC236}">
                <a16:creationId xmlns:a16="http://schemas.microsoft.com/office/drawing/2014/main" id="{E466A970-DF2D-875A-34FA-7F1BFB8A22DA}"/>
              </a:ext>
            </a:extLst>
          </p:cNvPr>
          <p:cNvSpPr txBox="1"/>
          <p:nvPr/>
        </p:nvSpPr>
        <p:spPr>
          <a:xfrm>
            <a:off x="80975" y="1065678"/>
            <a:ext cx="4994910" cy="2062103"/>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Scenario</a:t>
            </a:r>
          </a:p>
          <a:p>
            <a:r>
              <a:rPr lang="en-GB" sz="1600" dirty="0">
                <a:latin typeface="Segoe UI Variable Text" pitchFamily="2" charset="0"/>
                <a:cs typeface="Segoe UI" panose="020B0502040204020203" pitchFamily="34" charset="0"/>
              </a:rPr>
              <a:t>A mouse is an input device and there are four different types that can be used:</a:t>
            </a:r>
          </a:p>
          <a:p>
            <a:endParaRPr lang="en-GB" sz="1600" dirty="0">
              <a:latin typeface="Segoe UI Variable Text" pitchFamily="2" charset="0"/>
              <a:cs typeface="Segoe UI" panose="020B0502040204020203" pitchFamily="34" charset="0"/>
            </a:endParaRP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Standard</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Trackball</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Gaming</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Touchpad</a:t>
            </a:r>
          </a:p>
        </p:txBody>
      </p:sp>
      <p:sp>
        <p:nvSpPr>
          <p:cNvPr id="12" name="TextBox 11">
            <a:extLst>
              <a:ext uri="{FF2B5EF4-FFF2-40B4-BE49-F238E27FC236}">
                <a16:creationId xmlns:a16="http://schemas.microsoft.com/office/drawing/2014/main" id="{BC40210B-2A5D-C5AB-80DB-929A14FD57F7}"/>
              </a:ext>
            </a:extLst>
          </p:cNvPr>
          <p:cNvSpPr txBox="1"/>
          <p:nvPr/>
        </p:nvSpPr>
        <p:spPr>
          <a:xfrm>
            <a:off x="5475768" y="1065678"/>
            <a:ext cx="6340548" cy="830997"/>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Activity</a:t>
            </a:r>
          </a:p>
          <a:p>
            <a:r>
              <a:rPr lang="en-GB" sz="1600" dirty="0">
                <a:latin typeface="Segoe UI Variable Text" pitchFamily="2" charset="0"/>
                <a:cs typeface="Segoe UI" panose="020B0502040204020203" pitchFamily="34" charset="0"/>
              </a:rPr>
              <a:t>In the table below, use the description of it’s use to correctly identify the most appropriate type of mouse.</a:t>
            </a:r>
          </a:p>
        </p:txBody>
      </p:sp>
      <p:graphicFrame>
        <p:nvGraphicFramePr>
          <p:cNvPr id="3" name="Table 2">
            <a:extLst>
              <a:ext uri="{FF2B5EF4-FFF2-40B4-BE49-F238E27FC236}">
                <a16:creationId xmlns:a16="http://schemas.microsoft.com/office/drawing/2014/main" id="{85177856-2DA8-F7F9-8A22-28F3FEBDBD6D}"/>
              </a:ext>
            </a:extLst>
          </p:cNvPr>
          <p:cNvGraphicFramePr>
            <a:graphicFrameLocks noGrp="1"/>
          </p:cNvGraphicFramePr>
          <p:nvPr>
            <p:extLst>
              <p:ext uri="{D42A27DB-BD31-4B8C-83A1-F6EECF244321}">
                <p14:modId xmlns:p14="http://schemas.microsoft.com/office/powerpoint/2010/main" val="130248629"/>
              </p:ext>
            </p:extLst>
          </p:nvPr>
        </p:nvGraphicFramePr>
        <p:xfrm>
          <a:off x="5550195" y="2095500"/>
          <a:ext cx="6191694" cy="3992880"/>
        </p:xfrm>
        <a:graphic>
          <a:graphicData uri="http://schemas.openxmlformats.org/drawingml/2006/table">
            <a:tbl>
              <a:tblPr firstRow="1" bandRow="1">
                <a:tableStyleId>{5940675A-B579-460E-94D1-54222C63F5DA}</a:tableStyleId>
              </a:tblPr>
              <a:tblGrid>
                <a:gridCol w="1212112">
                  <a:extLst>
                    <a:ext uri="{9D8B030D-6E8A-4147-A177-3AD203B41FA5}">
                      <a16:colId xmlns:a16="http://schemas.microsoft.com/office/drawing/2014/main" val="3922805656"/>
                    </a:ext>
                  </a:extLst>
                </a:gridCol>
                <a:gridCol w="4979582">
                  <a:extLst>
                    <a:ext uri="{9D8B030D-6E8A-4147-A177-3AD203B41FA5}">
                      <a16:colId xmlns:a16="http://schemas.microsoft.com/office/drawing/2014/main" val="3060896802"/>
                    </a:ext>
                  </a:extLst>
                </a:gridCol>
              </a:tblGrid>
              <a:tr h="370840">
                <a:tc>
                  <a:txBody>
                    <a:bodyPr/>
                    <a:lstStyle/>
                    <a:p>
                      <a:endParaRPr lang="en-GB" sz="1400" dirty="0">
                        <a:latin typeface="Segoe UI Variable Text" pitchFamily="2" charset="0"/>
                      </a:endParaRPr>
                    </a:p>
                  </a:txBody>
                  <a:tcPr/>
                </a:tc>
                <a:tc>
                  <a:txBody>
                    <a:bodyPr/>
                    <a:lstStyle/>
                    <a:p>
                      <a:r>
                        <a:rPr lang="en-GB" sz="1400" dirty="0">
                          <a:latin typeface="Segoe UI Variable Text" pitchFamily="2" charset="0"/>
                        </a:rPr>
                        <a:t>A graphic designer with limited desk space uses this device. Instead of moving the whole unit, they roll a ball with their thumb to control the cursor. This setup is more ergonomic and ideal for precision when editing images.</a:t>
                      </a:r>
                    </a:p>
                  </a:txBody>
                  <a:tcPr/>
                </a:tc>
                <a:extLst>
                  <a:ext uri="{0D108BD9-81ED-4DB2-BD59-A6C34878D82A}">
                    <a16:rowId xmlns:a16="http://schemas.microsoft.com/office/drawing/2014/main" val="3576581473"/>
                  </a:ext>
                </a:extLst>
              </a:tr>
              <a:tr h="370840">
                <a:tc>
                  <a:txBody>
                    <a:bodyPr/>
                    <a:lstStyle/>
                    <a:p>
                      <a:endParaRPr lang="en-GB" sz="1400" dirty="0">
                        <a:latin typeface="Segoe UI Variable Text" pitchFamily="2" charset="0"/>
                      </a:endParaRPr>
                    </a:p>
                  </a:txBody>
                  <a:tcPr/>
                </a:tc>
                <a:tc>
                  <a:txBody>
                    <a:bodyPr/>
                    <a:lstStyle/>
                    <a:p>
                      <a:r>
                        <a:rPr lang="en-GB" sz="1400" dirty="0">
                          <a:latin typeface="Segoe UI Variable Text" pitchFamily="2" charset="0"/>
                        </a:rPr>
                        <a:t>A teacher uses this device at school to navigate between PowerPoint slides and documents while preparing lessons. It’s reliable, simple, and works well for everyday tasks like web browsing and editing files.</a:t>
                      </a:r>
                    </a:p>
                  </a:txBody>
                  <a:tcPr/>
                </a:tc>
                <a:extLst>
                  <a:ext uri="{0D108BD9-81ED-4DB2-BD59-A6C34878D82A}">
                    <a16:rowId xmlns:a16="http://schemas.microsoft.com/office/drawing/2014/main" val="516599953"/>
                  </a:ext>
                </a:extLst>
              </a:tr>
              <a:tr h="370840">
                <a:tc>
                  <a:txBody>
                    <a:bodyPr/>
                    <a:lstStyle/>
                    <a:p>
                      <a:endParaRPr lang="en-GB" sz="1400" dirty="0">
                        <a:latin typeface="Segoe UI Variable Text" pitchFamily="2" charset="0"/>
                      </a:endParaRPr>
                    </a:p>
                  </a:txBody>
                  <a:tcPr/>
                </a:tc>
                <a:tc>
                  <a:txBody>
                    <a:bodyPr/>
                    <a:lstStyle/>
                    <a:p>
                      <a:r>
                        <a:rPr lang="en-GB" sz="1400" dirty="0">
                          <a:latin typeface="Segoe UI Variable Text" pitchFamily="2" charset="0"/>
                        </a:rPr>
                        <a:t>A teenager plays an online multiplayer game using this device. It has programmable buttons and adjustable sensitivity (DPI), giving them faster reaction times when switching weapons or aiming, which is crucial for competitive gaming.</a:t>
                      </a:r>
                    </a:p>
                  </a:txBody>
                  <a:tcPr/>
                </a:tc>
                <a:extLst>
                  <a:ext uri="{0D108BD9-81ED-4DB2-BD59-A6C34878D82A}">
                    <a16:rowId xmlns:a16="http://schemas.microsoft.com/office/drawing/2014/main" val="1670123903"/>
                  </a:ext>
                </a:extLst>
              </a:tr>
              <a:tr h="370840">
                <a:tc>
                  <a:txBody>
                    <a:bodyPr/>
                    <a:lstStyle/>
                    <a:p>
                      <a:endParaRPr lang="en-GB" sz="1400" dirty="0">
                        <a:latin typeface="Segoe UI Variable Text" pitchFamily="2" charset="0"/>
                      </a:endParaRPr>
                    </a:p>
                  </a:txBody>
                  <a:tcPr/>
                </a:tc>
                <a:tc>
                  <a:txBody>
                    <a:bodyPr/>
                    <a:lstStyle/>
                    <a:p>
                      <a:r>
                        <a:rPr lang="en-GB" sz="1400" dirty="0">
                          <a:latin typeface="Segoe UI Variable Text" pitchFamily="2" charset="0"/>
                        </a:rPr>
                        <a:t>A university student working in the library uses the built-in version of this device on their laptop to complete an essay. Since they don’t always carry an external one, it allows them to scroll, zoom, and click without extra equipment.</a:t>
                      </a:r>
                    </a:p>
                  </a:txBody>
                  <a:tcPr/>
                </a:tc>
                <a:extLst>
                  <a:ext uri="{0D108BD9-81ED-4DB2-BD59-A6C34878D82A}">
                    <a16:rowId xmlns:a16="http://schemas.microsoft.com/office/drawing/2014/main" val="3640191231"/>
                  </a:ext>
                </a:extLst>
              </a:tr>
            </a:tbl>
          </a:graphicData>
        </a:graphic>
      </p:graphicFrame>
      <p:pic>
        <p:nvPicPr>
          <p:cNvPr id="4" name="Picture 3">
            <a:extLst>
              <a:ext uri="{FF2B5EF4-FFF2-40B4-BE49-F238E27FC236}">
                <a16:creationId xmlns:a16="http://schemas.microsoft.com/office/drawing/2014/main" id="{0254076E-991F-FB64-3B1A-8FC73C2198FE}"/>
              </a:ext>
            </a:extLst>
          </p:cNvPr>
          <p:cNvPicPr>
            <a:picLocks noChangeAspect="1"/>
          </p:cNvPicPr>
          <p:nvPr/>
        </p:nvPicPr>
        <p:blipFill>
          <a:blip r:embed="rId2"/>
          <a:stretch>
            <a:fillRect/>
          </a:stretch>
        </p:blipFill>
        <p:spPr>
          <a:xfrm>
            <a:off x="343550" y="3218941"/>
            <a:ext cx="4469760" cy="2979840"/>
          </a:xfrm>
          <a:prstGeom prst="rect">
            <a:avLst/>
          </a:prstGeom>
        </p:spPr>
      </p:pic>
      <p:sp>
        <p:nvSpPr>
          <p:cNvPr id="5" name="TextBox 4">
            <a:extLst>
              <a:ext uri="{FF2B5EF4-FFF2-40B4-BE49-F238E27FC236}">
                <a16:creationId xmlns:a16="http://schemas.microsoft.com/office/drawing/2014/main" id="{A2974998-E19E-04D6-C922-3C8553757D0C}"/>
              </a:ext>
            </a:extLst>
          </p:cNvPr>
          <p:cNvSpPr txBox="1"/>
          <p:nvPr/>
        </p:nvSpPr>
        <p:spPr>
          <a:xfrm>
            <a:off x="776177" y="4465673"/>
            <a:ext cx="1297172" cy="307777"/>
          </a:xfrm>
          <a:prstGeom prst="rect">
            <a:avLst/>
          </a:prstGeom>
          <a:noFill/>
        </p:spPr>
        <p:txBody>
          <a:bodyPr wrap="square" rtlCol="0">
            <a:spAutoFit/>
          </a:bodyPr>
          <a:lstStyle/>
          <a:p>
            <a:pPr algn="ctr"/>
            <a:r>
              <a:rPr lang="en-GB" sz="1400" dirty="0"/>
              <a:t>Standard</a:t>
            </a:r>
          </a:p>
        </p:txBody>
      </p:sp>
      <p:sp>
        <p:nvSpPr>
          <p:cNvPr id="6" name="TextBox 5">
            <a:extLst>
              <a:ext uri="{FF2B5EF4-FFF2-40B4-BE49-F238E27FC236}">
                <a16:creationId xmlns:a16="http://schemas.microsoft.com/office/drawing/2014/main" id="{59630CDC-1F4B-7FB1-A49C-5139A42236E2}"/>
              </a:ext>
            </a:extLst>
          </p:cNvPr>
          <p:cNvSpPr txBox="1"/>
          <p:nvPr/>
        </p:nvSpPr>
        <p:spPr>
          <a:xfrm>
            <a:off x="3097619" y="4465672"/>
            <a:ext cx="1297172" cy="307777"/>
          </a:xfrm>
          <a:prstGeom prst="rect">
            <a:avLst/>
          </a:prstGeom>
          <a:noFill/>
        </p:spPr>
        <p:txBody>
          <a:bodyPr wrap="square" rtlCol="0">
            <a:spAutoFit/>
          </a:bodyPr>
          <a:lstStyle/>
          <a:p>
            <a:pPr algn="ctr"/>
            <a:r>
              <a:rPr lang="en-GB" sz="1400" dirty="0"/>
              <a:t>Trackball</a:t>
            </a:r>
          </a:p>
        </p:txBody>
      </p:sp>
      <p:sp>
        <p:nvSpPr>
          <p:cNvPr id="7" name="TextBox 6">
            <a:extLst>
              <a:ext uri="{FF2B5EF4-FFF2-40B4-BE49-F238E27FC236}">
                <a16:creationId xmlns:a16="http://schemas.microsoft.com/office/drawing/2014/main" id="{04EB6151-2287-08DC-CDF4-72D64576A655}"/>
              </a:ext>
            </a:extLst>
          </p:cNvPr>
          <p:cNvSpPr txBox="1"/>
          <p:nvPr/>
        </p:nvSpPr>
        <p:spPr>
          <a:xfrm>
            <a:off x="776177" y="5866293"/>
            <a:ext cx="1297172" cy="307777"/>
          </a:xfrm>
          <a:prstGeom prst="rect">
            <a:avLst/>
          </a:prstGeom>
          <a:noFill/>
        </p:spPr>
        <p:txBody>
          <a:bodyPr wrap="square" rtlCol="0">
            <a:spAutoFit/>
          </a:bodyPr>
          <a:lstStyle/>
          <a:p>
            <a:pPr algn="ctr"/>
            <a:r>
              <a:rPr lang="en-GB" sz="1400" dirty="0"/>
              <a:t>Gaming</a:t>
            </a:r>
          </a:p>
        </p:txBody>
      </p:sp>
      <p:sp>
        <p:nvSpPr>
          <p:cNvPr id="8" name="TextBox 7">
            <a:extLst>
              <a:ext uri="{FF2B5EF4-FFF2-40B4-BE49-F238E27FC236}">
                <a16:creationId xmlns:a16="http://schemas.microsoft.com/office/drawing/2014/main" id="{9C6A96AB-E1B7-2EAA-9EDD-87072B9D2054}"/>
              </a:ext>
            </a:extLst>
          </p:cNvPr>
          <p:cNvSpPr txBox="1"/>
          <p:nvPr/>
        </p:nvSpPr>
        <p:spPr>
          <a:xfrm>
            <a:off x="3097619" y="5866291"/>
            <a:ext cx="1297172" cy="307777"/>
          </a:xfrm>
          <a:prstGeom prst="rect">
            <a:avLst/>
          </a:prstGeom>
          <a:noFill/>
        </p:spPr>
        <p:txBody>
          <a:bodyPr wrap="square" rtlCol="0">
            <a:spAutoFit/>
          </a:bodyPr>
          <a:lstStyle/>
          <a:p>
            <a:pPr algn="ctr"/>
            <a:r>
              <a:rPr lang="en-GB" sz="1400" dirty="0"/>
              <a:t>Touchpad</a:t>
            </a:r>
          </a:p>
        </p:txBody>
      </p:sp>
    </p:spTree>
    <p:extLst>
      <p:ext uri="{BB962C8B-B14F-4D97-AF65-F5344CB8AC3E}">
        <p14:creationId xmlns:p14="http://schemas.microsoft.com/office/powerpoint/2010/main" val="35956695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AE4C84-6F4F-A593-C204-B5DB8B934014}"/>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300DC6CE-E356-7DC8-9DF5-2B7C480699F8}"/>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solidFill>
                  <a:schemeClr val="bg1"/>
                </a:solidFill>
                <a:latin typeface="Segoe UI Black" panose="020B0A02040204020203" pitchFamily="34" charset="0"/>
                <a:ea typeface="Segoe UI Black" panose="020B0A02040204020203" pitchFamily="34" charset="0"/>
              </a:rPr>
              <a:t>Task 2 </a:t>
            </a:r>
          </a:p>
        </p:txBody>
      </p:sp>
      <p:sp>
        <p:nvSpPr>
          <p:cNvPr id="11" name="TextBox 10">
            <a:extLst>
              <a:ext uri="{FF2B5EF4-FFF2-40B4-BE49-F238E27FC236}">
                <a16:creationId xmlns:a16="http://schemas.microsoft.com/office/drawing/2014/main" id="{17908A73-63EC-9296-E009-BC5902273445}"/>
              </a:ext>
            </a:extLst>
          </p:cNvPr>
          <p:cNvSpPr txBox="1"/>
          <p:nvPr/>
        </p:nvSpPr>
        <p:spPr>
          <a:xfrm>
            <a:off x="80975" y="1065678"/>
            <a:ext cx="4994910" cy="830997"/>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Scenario</a:t>
            </a:r>
          </a:p>
          <a:p>
            <a:r>
              <a:rPr lang="en-GB" sz="1600" dirty="0">
                <a:latin typeface="Segoe UI Variable Text" pitchFamily="2" charset="0"/>
                <a:cs typeface="Segoe UI" panose="020B0502040204020203" pitchFamily="34" charset="0"/>
              </a:rPr>
              <a:t>A keyboard is an input device and there are four different types that can be used:</a:t>
            </a:r>
          </a:p>
        </p:txBody>
      </p:sp>
      <p:sp>
        <p:nvSpPr>
          <p:cNvPr id="12" name="TextBox 11">
            <a:extLst>
              <a:ext uri="{FF2B5EF4-FFF2-40B4-BE49-F238E27FC236}">
                <a16:creationId xmlns:a16="http://schemas.microsoft.com/office/drawing/2014/main" id="{0B09A52B-C128-9817-BECF-4B2863CD8243}"/>
              </a:ext>
            </a:extLst>
          </p:cNvPr>
          <p:cNvSpPr txBox="1"/>
          <p:nvPr/>
        </p:nvSpPr>
        <p:spPr>
          <a:xfrm>
            <a:off x="5475768" y="1065678"/>
            <a:ext cx="6340548" cy="584775"/>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Activity A</a:t>
            </a:r>
          </a:p>
          <a:p>
            <a:r>
              <a:rPr lang="en-GB" sz="1600" dirty="0">
                <a:latin typeface="Segoe UI Variable Text" pitchFamily="2" charset="0"/>
                <a:cs typeface="Segoe UI" panose="020B0502040204020203" pitchFamily="34" charset="0"/>
              </a:rPr>
              <a:t>Why is the QWERTY keyboard the most common type used?</a:t>
            </a:r>
          </a:p>
        </p:txBody>
      </p:sp>
      <p:sp>
        <p:nvSpPr>
          <p:cNvPr id="13" name="Rectangle 12">
            <a:extLst>
              <a:ext uri="{FF2B5EF4-FFF2-40B4-BE49-F238E27FC236}">
                <a16:creationId xmlns:a16="http://schemas.microsoft.com/office/drawing/2014/main" id="{0A423775-D92C-1FA5-2985-0695163118DF}"/>
              </a:ext>
            </a:extLst>
          </p:cNvPr>
          <p:cNvSpPr/>
          <p:nvPr/>
        </p:nvSpPr>
        <p:spPr>
          <a:xfrm>
            <a:off x="5532475" y="1727740"/>
            <a:ext cx="6283841" cy="717748"/>
          </a:xfrm>
          <a:prstGeom prst="rect">
            <a:avLst/>
          </a:prstGeom>
          <a:solidFill>
            <a:schemeClr val="bg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GB" sz="1600" dirty="0">
              <a:solidFill>
                <a:schemeClr val="tx1"/>
              </a:solidFill>
              <a:latin typeface="Segoe UI Variable Text" pitchFamily="2" charset="0"/>
              <a:cs typeface="Courier New" panose="02070309020205020404" pitchFamily="49" charset="0"/>
            </a:endParaRPr>
          </a:p>
        </p:txBody>
      </p:sp>
      <p:pic>
        <p:nvPicPr>
          <p:cNvPr id="1026" name="Picture 2" descr="Generated image">
            <a:extLst>
              <a:ext uri="{FF2B5EF4-FFF2-40B4-BE49-F238E27FC236}">
                <a16:creationId xmlns:a16="http://schemas.microsoft.com/office/drawing/2014/main" id="{FA75D1A5-2C7D-F0FB-F4B7-0C0BF7067D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766" y="2135175"/>
            <a:ext cx="4864119" cy="324274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FEF7B7D-CB0C-FA61-D9AD-0565EC9C853A}"/>
              </a:ext>
            </a:extLst>
          </p:cNvPr>
          <p:cNvSpPr txBox="1"/>
          <p:nvPr/>
        </p:nvSpPr>
        <p:spPr>
          <a:xfrm>
            <a:off x="786810" y="3448771"/>
            <a:ext cx="1297172" cy="276999"/>
          </a:xfrm>
          <a:prstGeom prst="rect">
            <a:avLst/>
          </a:prstGeom>
          <a:noFill/>
        </p:spPr>
        <p:txBody>
          <a:bodyPr wrap="square" rtlCol="0">
            <a:spAutoFit/>
          </a:bodyPr>
          <a:lstStyle/>
          <a:p>
            <a:pPr algn="ctr"/>
            <a:r>
              <a:rPr lang="en-GB" sz="1200" dirty="0"/>
              <a:t>QWERTY</a:t>
            </a:r>
          </a:p>
        </p:txBody>
      </p:sp>
      <p:sp>
        <p:nvSpPr>
          <p:cNvPr id="4" name="TextBox 3">
            <a:extLst>
              <a:ext uri="{FF2B5EF4-FFF2-40B4-BE49-F238E27FC236}">
                <a16:creationId xmlns:a16="http://schemas.microsoft.com/office/drawing/2014/main" id="{2D4B76AD-73D0-25B4-BB78-B574F2ACC09A}"/>
              </a:ext>
            </a:extLst>
          </p:cNvPr>
          <p:cNvSpPr txBox="1"/>
          <p:nvPr/>
        </p:nvSpPr>
        <p:spPr>
          <a:xfrm>
            <a:off x="3161414" y="3448770"/>
            <a:ext cx="1297172" cy="276999"/>
          </a:xfrm>
          <a:prstGeom prst="rect">
            <a:avLst/>
          </a:prstGeom>
          <a:noFill/>
        </p:spPr>
        <p:txBody>
          <a:bodyPr wrap="square" rtlCol="0">
            <a:spAutoFit/>
          </a:bodyPr>
          <a:lstStyle/>
          <a:p>
            <a:pPr algn="ctr"/>
            <a:r>
              <a:rPr lang="en-GB" sz="1200" dirty="0"/>
              <a:t>Braille</a:t>
            </a:r>
          </a:p>
        </p:txBody>
      </p:sp>
      <p:sp>
        <p:nvSpPr>
          <p:cNvPr id="5" name="TextBox 4">
            <a:extLst>
              <a:ext uri="{FF2B5EF4-FFF2-40B4-BE49-F238E27FC236}">
                <a16:creationId xmlns:a16="http://schemas.microsoft.com/office/drawing/2014/main" id="{BA583BB6-1ABD-8116-172F-6B01FD8165EC}"/>
              </a:ext>
            </a:extLst>
          </p:cNvPr>
          <p:cNvSpPr txBox="1"/>
          <p:nvPr/>
        </p:nvSpPr>
        <p:spPr>
          <a:xfrm>
            <a:off x="786810" y="5100922"/>
            <a:ext cx="1297172" cy="276999"/>
          </a:xfrm>
          <a:prstGeom prst="rect">
            <a:avLst/>
          </a:prstGeom>
          <a:noFill/>
        </p:spPr>
        <p:txBody>
          <a:bodyPr wrap="square" rtlCol="0">
            <a:spAutoFit/>
          </a:bodyPr>
          <a:lstStyle/>
          <a:p>
            <a:pPr algn="ctr"/>
            <a:r>
              <a:rPr lang="en-GB" sz="1200" dirty="0"/>
              <a:t>CONCEPT</a:t>
            </a:r>
          </a:p>
        </p:txBody>
      </p:sp>
      <p:sp>
        <p:nvSpPr>
          <p:cNvPr id="6" name="TextBox 5">
            <a:extLst>
              <a:ext uri="{FF2B5EF4-FFF2-40B4-BE49-F238E27FC236}">
                <a16:creationId xmlns:a16="http://schemas.microsoft.com/office/drawing/2014/main" id="{21EC63F8-BAD1-95C0-A950-373B218AA4C1}"/>
              </a:ext>
            </a:extLst>
          </p:cNvPr>
          <p:cNvSpPr txBox="1"/>
          <p:nvPr/>
        </p:nvSpPr>
        <p:spPr>
          <a:xfrm>
            <a:off x="3161414" y="5100921"/>
            <a:ext cx="1297172" cy="276999"/>
          </a:xfrm>
          <a:prstGeom prst="rect">
            <a:avLst/>
          </a:prstGeom>
          <a:noFill/>
        </p:spPr>
        <p:txBody>
          <a:bodyPr wrap="square" rtlCol="0">
            <a:spAutoFit/>
          </a:bodyPr>
          <a:lstStyle/>
          <a:p>
            <a:pPr algn="ctr"/>
            <a:r>
              <a:rPr lang="en-GB" sz="1200" dirty="0"/>
              <a:t>MIDI</a:t>
            </a:r>
          </a:p>
        </p:txBody>
      </p:sp>
      <p:sp>
        <p:nvSpPr>
          <p:cNvPr id="7" name="TextBox 6">
            <a:extLst>
              <a:ext uri="{FF2B5EF4-FFF2-40B4-BE49-F238E27FC236}">
                <a16:creationId xmlns:a16="http://schemas.microsoft.com/office/drawing/2014/main" id="{0446863D-E220-24CE-80BD-D8A6874DD99B}"/>
              </a:ext>
            </a:extLst>
          </p:cNvPr>
          <p:cNvSpPr txBox="1"/>
          <p:nvPr/>
        </p:nvSpPr>
        <p:spPr>
          <a:xfrm>
            <a:off x="5475768" y="2598003"/>
            <a:ext cx="6340548" cy="830997"/>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Activity B</a:t>
            </a:r>
          </a:p>
          <a:p>
            <a:r>
              <a:rPr lang="en-GB" sz="1600" dirty="0">
                <a:latin typeface="Segoe UI Variable Text" pitchFamily="2" charset="0"/>
                <a:cs typeface="Segoe UI" panose="020B0502040204020203" pitchFamily="34" charset="0"/>
              </a:rPr>
              <a:t>Describe the purpose of each type of keyboard listed below. Use the images to help you.</a:t>
            </a:r>
          </a:p>
        </p:txBody>
      </p:sp>
      <p:graphicFrame>
        <p:nvGraphicFramePr>
          <p:cNvPr id="9" name="Table 8">
            <a:extLst>
              <a:ext uri="{FF2B5EF4-FFF2-40B4-BE49-F238E27FC236}">
                <a16:creationId xmlns:a16="http://schemas.microsoft.com/office/drawing/2014/main" id="{631DE18E-95F7-8A33-246E-12236F7B780B}"/>
              </a:ext>
            </a:extLst>
          </p:cNvPr>
          <p:cNvGraphicFramePr>
            <a:graphicFrameLocks noGrp="1"/>
          </p:cNvGraphicFramePr>
          <p:nvPr>
            <p:extLst>
              <p:ext uri="{D42A27DB-BD31-4B8C-83A1-F6EECF244321}">
                <p14:modId xmlns:p14="http://schemas.microsoft.com/office/powerpoint/2010/main" val="2463985265"/>
              </p:ext>
            </p:extLst>
          </p:nvPr>
        </p:nvGraphicFramePr>
        <p:xfrm>
          <a:off x="5532475" y="3569206"/>
          <a:ext cx="6283842" cy="1112520"/>
        </p:xfrm>
        <a:graphic>
          <a:graphicData uri="http://schemas.openxmlformats.org/drawingml/2006/table">
            <a:tbl>
              <a:tblPr firstRow="1" bandRow="1">
                <a:tableStyleId>{5940675A-B579-460E-94D1-54222C63F5DA}</a:tableStyleId>
              </a:tblPr>
              <a:tblGrid>
                <a:gridCol w="1070344">
                  <a:extLst>
                    <a:ext uri="{9D8B030D-6E8A-4147-A177-3AD203B41FA5}">
                      <a16:colId xmlns:a16="http://schemas.microsoft.com/office/drawing/2014/main" val="895756720"/>
                    </a:ext>
                  </a:extLst>
                </a:gridCol>
                <a:gridCol w="5213498">
                  <a:extLst>
                    <a:ext uri="{9D8B030D-6E8A-4147-A177-3AD203B41FA5}">
                      <a16:colId xmlns:a16="http://schemas.microsoft.com/office/drawing/2014/main" val="3682952536"/>
                    </a:ext>
                  </a:extLst>
                </a:gridCol>
              </a:tblGrid>
              <a:tr h="370840">
                <a:tc>
                  <a:txBody>
                    <a:bodyPr/>
                    <a:lstStyle/>
                    <a:p>
                      <a:r>
                        <a:rPr lang="en-GB" sz="1400" b="1" dirty="0">
                          <a:latin typeface="Segoe UI Variable Text" pitchFamily="2" charset="0"/>
                        </a:rPr>
                        <a:t>MIDI</a:t>
                      </a:r>
                    </a:p>
                  </a:txBody>
                  <a:tcPr/>
                </a:tc>
                <a:tc>
                  <a:txBody>
                    <a:bodyPr/>
                    <a:lstStyle/>
                    <a:p>
                      <a:endParaRPr lang="en-GB" sz="1400" dirty="0">
                        <a:latin typeface="Segoe UI Variable Text" pitchFamily="2" charset="0"/>
                      </a:endParaRPr>
                    </a:p>
                  </a:txBody>
                  <a:tcPr/>
                </a:tc>
                <a:extLst>
                  <a:ext uri="{0D108BD9-81ED-4DB2-BD59-A6C34878D82A}">
                    <a16:rowId xmlns:a16="http://schemas.microsoft.com/office/drawing/2014/main" val="440953443"/>
                  </a:ext>
                </a:extLst>
              </a:tr>
              <a:tr h="370840">
                <a:tc>
                  <a:txBody>
                    <a:bodyPr/>
                    <a:lstStyle/>
                    <a:p>
                      <a:r>
                        <a:rPr lang="en-GB" sz="1400" b="1" dirty="0">
                          <a:latin typeface="Segoe UI Variable Text" pitchFamily="2" charset="0"/>
                        </a:rPr>
                        <a:t>Braille</a:t>
                      </a:r>
                    </a:p>
                  </a:txBody>
                  <a:tcPr/>
                </a:tc>
                <a:tc>
                  <a:txBody>
                    <a:bodyPr/>
                    <a:lstStyle/>
                    <a:p>
                      <a:endParaRPr lang="en-GB" sz="1400" dirty="0">
                        <a:latin typeface="Segoe UI Variable Text" pitchFamily="2" charset="0"/>
                      </a:endParaRPr>
                    </a:p>
                  </a:txBody>
                  <a:tcPr/>
                </a:tc>
                <a:extLst>
                  <a:ext uri="{0D108BD9-81ED-4DB2-BD59-A6C34878D82A}">
                    <a16:rowId xmlns:a16="http://schemas.microsoft.com/office/drawing/2014/main" val="3019779699"/>
                  </a:ext>
                </a:extLst>
              </a:tr>
              <a:tr h="370840">
                <a:tc>
                  <a:txBody>
                    <a:bodyPr/>
                    <a:lstStyle/>
                    <a:p>
                      <a:r>
                        <a:rPr lang="en-GB" sz="1400" b="1" dirty="0">
                          <a:latin typeface="Segoe UI Variable Text" pitchFamily="2" charset="0"/>
                        </a:rPr>
                        <a:t>Concept</a:t>
                      </a:r>
                    </a:p>
                  </a:txBody>
                  <a:tcPr/>
                </a:tc>
                <a:tc>
                  <a:txBody>
                    <a:bodyPr/>
                    <a:lstStyle/>
                    <a:p>
                      <a:endParaRPr lang="en-GB" sz="1400" dirty="0">
                        <a:latin typeface="Segoe UI Variable Text" pitchFamily="2" charset="0"/>
                      </a:endParaRPr>
                    </a:p>
                  </a:txBody>
                  <a:tcPr/>
                </a:tc>
                <a:extLst>
                  <a:ext uri="{0D108BD9-81ED-4DB2-BD59-A6C34878D82A}">
                    <a16:rowId xmlns:a16="http://schemas.microsoft.com/office/drawing/2014/main" val="2518432301"/>
                  </a:ext>
                </a:extLst>
              </a:tr>
            </a:tbl>
          </a:graphicData>
        </a:graphic>
      </p:graphicFrame>
    </p:spTree>
    <p:extLst>
      <p:ext uri="{BB962C8B-B14F-4D97-AF65-F5344CB8AC3E}">
        <p14:creationId xmlns:p14="http://schemas.microsoft.com/office/powerpoint/2010/main" val="5327887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3FD1AA-46D4-B8D5-1BFF-C1E4A1EBEF2B}"/>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131D6EFB-952F-D649-074C-D97159797B53}"/>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solidFill>
                  <a:schemeClr val="bg1"/>
                </a:solidFill>
                <a:latin typeface="Segoe UI Black" panose="020B0A02040204020203" pitchFamily="34" charset="0"/>
                <a:ea typeface="Segoe UI Black" panose="020B0A02040204020203" pitchFamily="34" charset="0"/>
              </a:rPr>
              <a:t>Task 3</a:t>
            </a:r>
          </a:p>
        </p:txBody>
      </p:sp>
      <p:sp>
        <p:nvSpPr>
          <p:cNvPr id="3" name="TextBox 2">
            <a:extLst>
              <a:ext uri="{FF2B5EF4-FFF2-40B4-BE49-F238E27FC236}">
                <a16:creationId xmlns:a16="http://schemas.microsoft.com/office/drawing/2014/main" id="{1993CDAE-B352-CF4A-17F6-D2A3EDB34CEC}"/>
              </a:ext>
            </a:extLst>
          </p:cNvPr>
          <p:cNvSpPr txBox="1"/>
          <p:nvPr/>
        </p:nvSpPr>
        <p:spPr>
          <a:xfrm>
            <a:off x="80975" y="1065678"/>
            <a:ext cx="4994910" cy="2554545"/>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Scenario</a:t>
            </a:r>
          </a:p>
          <a:p>
            <a:r>
              <a:rPr lang="en-GB" sz="1600" dirty="0">
                <a:latin typeface="Segoe UI Variable Text" pitchFamily="2" charset="0"/>
                <a:cs typeface="Segoe UI" panose="020B0502040204020203" pitchFamily="34" charset="0"/>
              </a:rPr>
              <a:t>A student is helping in the school library. First, they need to digitise an old newspaper article for a history display. They place the article carefully onto a glass surface, close the lid, and capture the entire page as a high-quality digital copy. </a:t>
            </a:r>
          </a:p>
          <a:p>
            <a:endParaRPr lang="en-GB" sz="1600" dirty="0">
              <a:latin typeface="Segoe UI Variable Text" pitchFamily="2" charset="0"/>
              <a:cs typeface="Segoe UI" panose="020B0502040204020203" pitchFamily="34" charset="0"/>
            </a:endParaRPr>
          </a:p>
          <a:p>
            <a:r>
              <a:rPr lang="en-GB" sz="1600" dirty="0">
                <a:latin typeface="Segoe UI Variable Text" pitchFamily="2" charset="0"/>
                <a:cs typeface="Segoe UI" panose="020B0502040204020203" pitchFamily="34" charset="0"/>
              </a:rPr>
              <a:t>Later, while checking books back in, they use a small device that they move across each book’s barcode, so the computer system records the return instantly.</a:t>
            </a:r>
          </a:p>
        </p:txBody>
      </p:sp>
      <p:sp>
        <p:nvSpPr>
          <p:cNvPr id="4" name="TextBox 3">
            <a:extLst>
              <a:ext uri="{FF2B5EF4-FFF2-40B4-BE49-F238E27FC236}">
                <a16:creationId xmlns:a16="http://schemas.microsoft.com/office/drawing/2014/main" id="{67389FBE-0101-29A6-9ADE-2F7640B07EAB}"/>
              </a:ext>
            </a:extLst>
          </p:cNvPr>
          <p:cNvSpPr txBox="1"/>
          <p:nvPr/>
        </p:nvSpPr>
        <p:spPr>
          <a:xfrm>
            <a:off x="5475768" y="1065678"/>
            <a:ext cx="6340548" cy="1569660"/>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Activity</a:t>
            </a:r>
          </a:p>
          <a:p>
            <a:r>
              <a:rPr lang="en-GB" sz="1600" dirty="0">
                <a:latin typeface="Segoe UI Variable Text" pitchFamily="2" charset="0"/>
                <a:cs typeface="Segoe UI" panose="020B0502040204020203" pitchFamily="34" charset="0"/>
              </a:rPr>
              <a:t>In this scenario, the student uses an input device called a scanner. However, they have used two different types of scanners.</a:t>
            </a:r>
          </a:p>
          <a:p>
            <a:endParaRPr lang="en-GB" sz="1600" dirty="0">
              <a:latin typeface="Segoe UI Variable Text" pitchFamily="2" charset="0"/>
              <a:cs typeface="Segoe UI" panose="020B0502040204020203" pitchFamily="34" charset="0"/>
            </a:endParaRPr>
          </a:p>
          <a:p>
            <a:r>
              <a:rPr lang="en-GB" sz="1600" dirty="0">
                <a:latin typeface="Segoe UI Variable Text" pitchFamily="2" charset="0"/>
                <a:cs typeface="Segoe UI" panose="020B0502040204020203" pitchFamily="34" charset="0"/>
              </a:rPr>
              <a:t>Identify the type(s) of scanners used and what they have been used for.</a:t>
            </a:r>
          </a:p>
        </p:txBody>
      </p:sp>
      <p:sp>
        <p:nvSpPr>
          <p:cNvPr id="5" name="TextBox 4">
            <a:extLst>
              <a:ext uri="{FF2B5EF4-FFF2-40B4-BE49-F238E27FC236}">
                <a16:creationId xmlns:a16="http://schemas.microsoft.com/office/drawing/2014/main" id="{213729A7-21B4-7CE4-A7B7-6E9638BBB126}"/>
              </a:ext>
            </a:extLst>
          </p:cNvPr>
          <p:cNvSpPr txBox="1"/>
          <p:nvPr/>
        </p:nvSpPr>
        <p:spPr>
          <a:xfrm>
            <a:off x="5475768" y="2989705"/>
            <a:ext cx="6340548" cy="338554"/>
          </a:xfrm>
          <a:prstGeom prst="rect">
            <a:avLst/>
          </a:prstGeom>
          <a:noFill/>
        </p:spPr>
        <p:txBody>
          <a:bodyPr wrap="square" rtlCol="0">
            <a:spAutoFit/>
          </a:bodyPr>
          <a:lstStyle/>
          <a:p>
            <a:r>
              <a:rPr lang="en-GB" sz="1600" b="1" dirty="0">
                <a:latin typeface="Segoe UI Variable Text" pitchFamily="2" charset="0"/>
                <a:cs typeface="Segoe UI" panose="020B0502040204020203" pitchFamily="34" charset="0"/>
              </a:rPr>
              <a:t>Scanner 1: ________________</a:t>
            </a:r>
          </a:p>
        </p:txBody>
      </p:sp>
      <p:sp>
        <p:nvSpPr>
          <p:cNvPr id="7" name="Rectangle 6">
            <a:extLst>
              <a:ext uri="{FF2B5EF4-FFF2-40B4-BE49-F238E27FC236}">
                <a16:creationId xmlns:a16="http://schemas.microsoft.com/office/drawing/2014/main" id="{A7835D5E-F901-8A7E-B5F7-99D29AD278DF}"/>
              </a:ext>
            </a:extLst>
          </p:cNvPr>
          <p:cNvSpPr/>
          <p:nvPr/>
        </p:nvSpPr>
        <p:spPr>
          <a:xfrm>
            <a:off x="5504121" y="3529742"/>
            <a:ext cx="6283841" cy="547441"/>
          </a:xfrm>
          <a:prstGeom prst="rect">
            <a:avLst/>
          </a:prstGeom>
          <a:solidFill>
            <a:schemeClr val="bg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GB" sz="1600" dirty="0">
              <a:solidFill>
                <a:schemeClr val="tx1"/>
              </a:solidFill>
              <a:latin typeface="Segoe UI Variable Text" pitchFamily="2" charset="0"/>
              <a:cs typeface="Courier New" panose="02070309020205020404" pitchFamily="49" charset="0"/>
            </a:endParaRPr>
          </a:p>
        </p:txBody>
      </p:sp>
      <p:sp>
        <p:nvSpPr>
          <p:cNvPr id="8" name="TextBox 7">
            <a:extLst>
              <a:ext uri="{FF2B5EF4-FFF2-40B4-BE49-F238E27FC236}">
                <a16:creationId xmlns:a16="http://schemas.microsoft.com/office/drawing/2014/main" id="{CDFC5B46-B273-7138-A78A-E966B19417A3}"/>
              </a:ext>
            </a:extLst>
          </p:cNvPr>
          <p:cNvSpPr txBox="1"/>
          <p:nvPr/>
        </p:nvSpPr>
        <p:spPr>
          <a:xfrm>
            <a:off x="5447413" y="4277017"/>
            <a:ext cx="6340548" cy="338554"/>
          </a:xfrm>
          <a:prstGeom prst="rect">
            <a:avLst/>
          </a:prstGeom>
          <a:noFill/>
        </p:spPr>
        <p:txBody>
          <a:bodyPr wrap="square" rtlCol="0">
            <a:spAutoFit/>
          </a:bodyPr>
          <a:lstStyle/>
          <a:p>
            <a:r>
              <a:rPr lang="en-GB" sz="1600" b="1" dirty="0">
                <a:latin typeface="Segoe UI Variable Text" pitchFamily="2" charset="0"/>
                <a:cs typeface="Segoe UI" panose="020B0502040204020203" pitchFamily="34" charset="0"/>
              </a:rPr>
              <a:t>Scanner 2: __________________</a:t>
            </a:r>
          </a:p>
        </p:txBody>
      </p:sp>
      <p:sp>
        <p:nvSpPr>
          <p:cNvPr id="9" name="Rectangle 8">
            <a:extLst>
              <a:ext uri="{FF2B5EF4-FFF2-40B4-BE49-F238E27FC236}">
                <a16:creationId xmlns:a16="http://schemas.microsoft.com/office/drawing/2014/main" id="{5D8FBB0C-958F-B49C-CD4E-E9B9411F8A29}"/>
              </a:ext>
            </a:extLst>
          </p:cNvPr>
          <p:cNvSpPr/>
          <p:nvPr/>
        </p:nvSpPr>
        <p:spPr>
          <a:xfrm>
            <a:off x="5504120" y="4815405"/>
            <a:ext cx="6283841" cy="547441"/>
          </a:xfrm>
          <a:prstGeom prst="rect">
            <a:avLst/>
          </a:prstGeom>
          <a:solidFill>
            <a:schemeClr val="bg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GB" sz="1600" dirty="0">
              <a:solidFill>
                <a:schemeClr val="tx1"/>
              </a:solidFill>
              <a:latin typeface="Segoe UI Variable Text" pitchFamily="2" charset="0"/>
              <a:cs typeface="Courier New" panose="02070309020205020404" pitchFamily="49" charset="0"/>
            </a:endParaRPr>
          </a:p>
        </p:txBody>
      </p:sp>
      <p:pic>
        <p:nvPicPr>
          <p:cNvPr id="11" name="Picture 10">
            <a:extLst>
              <a:ext uri="{FF2B5EF4-FFF2-40B4-BE49-F238E27FC236}">
                <a16:creationId xmlns:a16="http://schemas.microsoft.com/office/drawing/2014/main" id="{04CCD6D4-A35E-550F-5027-DF3988FA37B8}"/>
              </a:ext>
            </a:extLst>
          </p:cNvPr>
          <p:cNvPicPr>
            <a:picLocks noChangeAspect="1"/>
          </p:cNvPicPr>
          <p:nvPr/>
        </p:nvPicPr>
        <p:blipFill>
          <a:blip r:embed="rId2"/>
          <a:stretch>
            <a:fillRect/>
          </a:stretch>
        </p:blipFill>
        <p:spPr>
          <a:xfrm>
            <a:off x="878286" y="3696980"/>
            <a:ext cx="3400287" cy="2512434"/>
          </a:xfrm>
          <a:prstGeom prst="rect">
            <a:avLst/>
          </a:prstGeom>
        </p:spPr>
      </p:pic>
    </p:spTree>
    <p:extLst>
      <p:ext uri="{BB962C8B-B14F-4D97-AF65-F5344CB8AC3E}">
        <p14:creationId xmlns:p14="http://schemas.microsoft.com/office/powerpoint/2010/main" val="3870636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D68D869-4A21-71E2-86DC-5AC5A52C6FC2}"/>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solidFill>
                  <a:schemeClr val="bg1"/>
                </a:solidFill>
                <a:latin typeface="Segoe UI Black" panose="020B0A02040204020203" pitchFamily="34" charset="0"/>
                <a:ea typeface="Segoe UI Black" panose="020B0A02040204020203" pitchFamily="34" charset="0"/>
              </a:rPr>
              <a:t>Task 4</a:t>
            </a:r>
          </a:p>
        </p:txBody>
      </p:sp>
      <p:sp>
        <p:nvSpPr>
          <p:cNvPr id="3" name="TextBox 2">
            <a:extLst>
              <a:ext uri="{FF2B5EF4-FFF2-40B4-BE49-F238E27FC236}">
                <a16:creationId xmlns:a16="http://schemas.microsoft.com/office/drawing/2014/main" id="{A8431DEC-2368-B81A-8466-6762814A2EE5}"/>
              </a:ext>
            </a:extLst>
          </p:cNvPr>
          <p:cNvSpPr txBox="1"/>
          <p:nvPr/>
        </p:nvSpPr>
        <p:spPr>
          <a:xfrm>
            <a:off x="80974" y="1065678"/>
            <a:ext cx="5820095" cy="2800767"/>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Scenario</a:t>
            </a:r>
          </a:p>
          <a:p>
            <a:pPr algn="just"/>
            <a:r>
              <a:rPr lang="en-GB" sz="1600" dirty="0">
                <a:latin typeface="Segoe UI Variable Text" pitchFamily="2" charset="0"/>
                <a:cs typeface="Segoe UI" panose="020B0502040204020203" pitchFamily="34" charset="0"/>
              </a:rPr>
              <a:t>A media student is working on a school project about local wildlife. They start by going outside to capture clear, high-quality photos of animals in their natural environment to include in their report. Later, back at home, they join an online group discussion with classmates and the teacher, where their face and voice are shared live through their computer. Finally, when creating a poster for the project, the student uses a special pen and flat surface connected to the computer to hand-draw illustrations of animals directly into the design software.</a:t>
            </a:r>
          </a:p>
        </p:txBody>
      </p:sp>
      <p:sp>
        <p:nvSpPr>
          <p:cNvPr id="4" name="TextBox 3">
            <a:extLst>
              <a:ext uri="{FF2B5EF4-FFF2-40B4-BE49-F238E27FC236}">
                <a16:creationId xmlns:a16="http://schemas.microsoft.com/office/drawing/2014/main" id="{730D98A2-A478-3C90-39A7-87843C926C98}"/>
              </a:ext>
            </a:extLst>
          </p:cNvPr>
          <p:cNvSpPr txBox="1"/>
          <p:nvPr/>
        </p:nvSpPr>
        <p:spPr>
          <a:xfrm>
            <a:off x="6096000" y="1065678"/>
            <a:ext cx="5720316" cy="830997"/>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Activity</a:t>
            </a:r>
          </a:p>
          <a:p>
            <a:r>
              <a:rPr lang="en-GB" sz="1600" dirty="0">
                <a:latin typeface="Segoe UI Variable Text" pitchFamily="2" charset="0"/>
                <a:cs typeface="Segoe UI" panose="020B0502040204020203" pitchFamily="34" charset="0"/>
              </a:rPr>
              <a:t>In the table below, identify </a:t>
            </a:r>
            <a:r>
              <a:rPr lang="en-GB" sz="1600" b="1" dirty="0">
                <a:latin typeface="Segoe UI Variable Text" pitchFamily="2" charset="0"/>
                <a:cs typeface="Segoe UI" panose="020B0502040204020203" pitchFamily="34" charset="0"/>
              </a:rPr>
              <a:t>three</a:t>
            </a:r>
            <a:r>
              <a:rPr lang="en-GB" sz="1600" dirty="0">
                <a:latin typeface="Segoe UI Variable Text" pitchFamily="2" charset="0"/>
                <a:cs typeface="Segoe UI" panose="020B0502040204020203" pitchFamily="34" charset="0"/>
              </a:rPr>
              <a:t> input devices that have been used and explain why these are appropriate. </a:t>
            </a:r>
          </a:p>
        </p:txBody>
      </p:sp>
      <p:graphicFrame>
        <p:nvGraphicFramePr>
          <p:cNvPr id="5" name="Table 4">
            <a:extLst>
              <a:ext uri="{FF2B5EF4-FFF2-40B4-BE49-F238E27FC236}">
                <a16:creationId xmlns:a16="http://schemas.microsoft.com/office/drawing/2014/main" id="{53D0B46B-F2FB-573D-F967-137C9884670D}"/>
              </a:ext>
            </a:extLst>
          </p:cNvPr>
          <p:cNvGraphicFramePr>
            <a:graphicFrameLocks noGrp="1"/>
          </p:cNvGraphicFramePr>
          <p:nvPr>
            <p:extLst>
              <p:ext uri="{D42A27DB-BD31-4B8C-83A1-F6EECF244321}">
                <p14:modId xmlns:p14="http://schemas.microsoft.com/office/powerpoint/2010/main" val="1257332041"/>
              </p:ext>
            </p:extLst>
          </p:nvPr>
        </p:nvGraphicFramePr>
        <p:xfrm>
          <a:off x="6209414" y="2032912"/>
          <a:ext cx="5475768" cy="1483360"/>
        </p:xfrm>
        <a:graphic>
          <a:graphicData uri="http://schemas.openxmlformats.org/drawingml/2006/table">
            <a:tbl>
              <a:tblPr firstRow="1" bandRow="1">
                <a:tableStyleId>{5940675A-B579-460E-94D1-54222C63F5DA}</a:tableStyleId>
              </a:tblPr>
              <a:tblGrid>
                <a:gridCol w="2737884">
                  <a:extLst>
                    <a:ext uri="{9D8B030D-6E8A-4147-A177-3AD203B41FA5}">
                      <a16:colId xmlns:a16="http://schemas.microsoft.com/office/drawing/2014/main" val="1534560980"/>
                    </a:ext>
                  </a:extLst>
                </a:gridCol>
                <a:gridCol w="2737884">
                  <a:extLst>
                    <a:ext uri="{9D8B030D-6E8A-4147-A177-3AD203B41FA5}">
                      <a16:colId xmlns:a16="http://schemas.microsoft.com/office/drawing/2014/main" val="1037429780"/>
                    </a:ext>
                  </a:extLst>
                </a:gridCol>
              </a:tblGrid>
              <a:tr h="370840">
                <a:tc>
                  <a:txBody>
                    <a:bodyPr/>
                    <a:lstStyle/>
                    <a:p>
                      <a:r>
                        <a:rPr lang="en-GB" sz="1600" b="1" dirty="0">
                          <a:latin typeface="Segoe UI Variable Text" pitchFamily="2" charset="0"/>
                        </a:rPr>
                        <a:t>Input device</a:t>
                      </a:r>
                    </a:p>
                  </a:txBody>
                  <a:tcPr>
                    <a:solidFill>
                      <a:schemeClr val="bg1">
                        <a:lumMod val="95000"/>
                      </a:schemeClr>
                    </a:solidFill>
                  </a:tcPr>
                </a:tc>
                <a:tc>
                  <a:txBody>
                    <a:bodyPr/>
                    <a:lstStyle/>
                    <a:p>
                      <a:r>
                        <a:rPr lang="en-GB" sz="1600" b="1" dirty="0">
                          <a:latin typeface="Segoe UI Variable Text" pitchFamily="2" charset="0"/>
                        </a:rPr>
                        <a:t>Justification</a:t>
                      </a:r>
                    </a:p>
                  </a:txBody>
                  <a:tcPr>
                    <a:solidFill>
                      <a:schemeClr val="bg1">
                        <a:lumMod val="95000"/>
                      </a:schemeClr>
                    </a:solidFill>
                  </a:tcPr>
                </a:tc>
                <a:extLst>
                  <a:ext uri="{0D108BD9-81ED-4DB2-BD59-A6C34878D82A}">
                    <a16:rowId xmlns:a16="http://schemas.microsoft.com/office/drawing/2014/main" val="1251561285"/>
                  </a:ext>
                </a:extLst>
              </a:tr>
              <a:tr h="370840">
                <a:tc>
                  <a:txBody>
                    <a:bodyPr/>
                    <a:lstStyle/>
                    <a:p>
                      <a:endParaRPr lang="en-GB" sz="1600" dirty="0">
                        <a:latin typeface="Segoe UI Variable Text" pitchFamily="2" charset="0"/>
                      </a:endParaRPr>
                    </a:p>
                  </a:txBody>
                  <a:tcPr/>
                </a:tc>
                <a:tc>
                  <a:txBody>
                    <a:bodyPr/>
                    <a:lstStyle/>
                    <a:p>
                      <a:endParaRPr lang="en-GB" sz="1600" dirty="0">
                        <a:latin typeface="Segoe UI Variable Text" pitchFamily="2" charset="0"/>
                      </a:endParaRPr>
                    </a:p>
                  </a:txBody>
                  <a:tcPr/>
                </a:tc>
                <a:extLst>
                  <a:ext uri="{0D108BD9-81ED-4DB2-BD59-A6C34878D82A}">
                    <a16:rowId xmlns:a16="http://schemas.microsoft.com/office/drawing/2014/main" val="776949976"/>
                  </a:ext>
                </a:extLst>
              </a:tr>
              <a:tr h="370840">
                <a:tc>
                  <a:txBody>
                    <a:bodyPr/>
                    <a:lstStyle/>
                    <a:p>
                      <a:endParaRPr lang="en-GB" sz="1600" dirty="0">
                        <a:latin typeface="Segoe UI Variable Text" pitchFamily="2" charset="0"/>
                      </a:endParaRPr>
                    </a:p>
                  </a:txBody>
                  <a:tcPr/>
                </a:tc>
                <a:tc>
                  <a:txBody>
                    <a:bodyPr/>
                    <a:lstStyle/>
                    <a:p>
                      <a:endParaRPr lang="en-GB" sz="1600" dirty="0">
                        <a:latin typeface="Segoe UI Variable Text" pitchFamily="2" charset="0"/>
                      </a:endParaRPr>
                    </a:p>
                  </a:txBody>
                  <a:tcPr/>
                </a:tc>
                <a:extLst>
                  <a:ext uri="{0D108BD9-81ED-4DB2-BD59-A6C34878D82A}">
                    <a16:rowId xmlns:a16="http://schemas.microsoft.com/office/drawing/2014/main" val="880199776"/>
                  </a:ext>
                </a:extLst>
              </a:tr>
              <a:tr h="370840">
                <a:tc>
                  <a:txBody>
                    <a:bodyPr/>
                    <a:lstStyle/>
                    <a:p>
                      <a:endParaRPr lang="en-GB" sz="1600" dirty="0">
                        <a:latin typeface="Segoe UI Variable Text" pitchFamily="2" charset="0"/>
                      </a:endParaRPr>
                    </a:p>
                  </a:txBody>
                  <a:tcPr/>
                </a:tc>
                <a:tc>
                  <a:txBody>
                    <a:bodyPr/>
                    <a:lstStyle/>
                    <a:p>
                      <a:endParaRPr lang="en-GB" sz="1600" dirty="0">
                        <a:latin typeface="Segoe UI Variable Text" pitchFamily="2" charset="0"/>
                      </a:endParaRPr>
                    </a:p>
                  </a:txBody>
                  <a:tcPr/>
                </a:tc>
                <a:extLst>
                  <a:ext uri="{0D108BD9-81ED-4DB2-BD59-A6C34878D82A}">
                    <a16:rowId xmlns:a16="http://schemas.microsoft.com/office/drawing/2014/main" val="3773184655"/>
                  </a:ext>
                </a:extLst>
              </a:tr>
            </a:tbl>
          </a:graphicData>
        </a:graphic>
      </p:graphicFrame>
      <p:pic>
        <p:nvPicPr>
          <p:cNvPr id="7" name="Picture 6">
            <a:extLst>
              <a:ext uri="{FF2B5EF4-FFF2-40B4-BE49-F238E27FC236}">
                <a16:creationId xmlns:a16="http://schemas.microsoft.com/office/drawing/2014/main" id="{9075A4F0-5AD5-8696-B6A9-6DEF5813539A}"/>
              </a:ext>
            </a:extLst>
          </p:cNvPr>
          <p:cNvPicPr>
            <a:picLocks noChangeAspect="1"/>
          </p:cNvPicPr>
          <p:nvPr/>
        </p:nvPicPr>
        <p:blipFill>
          <a:blip r:embed="rId2"/>
          <a:stretch>
            <a:fillRect/>
          </a:stretch>
        </p:blipFill>
        <p:spPr>
          <a:xfrm>
            <a:off x="1265274" y="3643160"/>
            <a:ext cx="4635795" cy="2601522"/>
          </a:xfrm>
          <a:prstGeom prst="rect">
            <a:avLst/>
          </a:prstGeom>
        </p:spPr>
      </p:pic>
    </p:spTree>
    <p:extLst>
      <p:ext uri="{BB962C8B-B14F-4D97-AF65-F5344CB8AC3E}">
        <p14:creationId xmlns:p14="http://schemas.microsoft.com/office/powerpoint/2010/main" val="28106054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036FD29-90F4-9456-CBE2-FE82230DDCA6}"/>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solidFill>
                  <a:schemeClr val="bg1"/>
                </a:solidFill>
                <a:latin typeface="Segoe UI Black" panose="020B0A02040204020203" pitchFamily="34" charset="0"/>
                <a:ea typeface="Segoe UI Black" panose="020B0A02040204020203" pitchFamily="34" charset="0"/>
              </a:rPr>
              <a:t>Task 5</a:t>
            </a:r>
          </a:p>
        </p:txBody>
      </p:sp>
      <p:sp>
        <p:nvSpPr>
          <p:cNvPr id="6" name="TextBox 5">
            <a:extLst>
              <a:ext uri="{FF2B5EF4-FFF2-40B4-BE49-F238E27FC236}">
                <a16:creationId xmlns:a16="http://schemas.microsoft.com/office/drawing/2014/main" id="{21510B8C-ACBA-353E-680C-A58D4B9797E5}"/>
              </a:ext>
            </a:extLst>
          </p:cNvPr>
          <p:cNvSpPr txBox="1"/>
          <p:nvPr/>
        </p:nvSpPr>
        <p:spPr>
          <a:xfrm>
            <a:off x="140882" y="1116994"/>
            <a:ext cx="4854028" cy="1569660"/>
          </a:xfrm>
          <a:prstGeom prst="rect">
            <a:avLst/>
          </a:prstGeom>
          <a:noFill/>
        </p:spPr>
        <p:txBody>
          <a:bodyPr wrap="square">
            <a:spAutoFit/>
          </a:bodyPr>
          <a:lstStyle/>
          <a:p>
            <a:r>
              <a:rPr lang="en-GB" sz="1600" u="sng" dirty="0">
                <a:latin typeface="Segoe UI Variable Text" pitchFamily="2" charset="0"/>
              </a:rPr>
              <a:t>Scenario</a:t>
            </a:r>
          </a:p>
          <a:p>
            <a:r>
              <a:rPr lang="en-GB" sz="1600" dirty="0">
                <a:latin typeface="Segoe UI Variable Text" pitchFamily="2" charset="0"/>
              </a:rPr>
              <a:t>A </a:t>
            </a:r>
            <a:r>
              <a:rPr lang="en-GB" sz="1600" b="1" dirty="0">
                <a:latin typeface="Segoe UI Variable Text" pitchFamily="2" charset="0"/>
              </a:rPr>
              <a:t>reader</a:t>
            </a:r>
            <a:r>
              <a:rPr lang="en-GB" sz="1600" dirty="0">
                <a:latin typeface="Segoe UI Variable Text" pitchFamily="2" charset="0"/>
              </a:rPr>
              <a:t> as an input device is a hardware tool that </a:t>
            </a:r>
            <a:r>
              <a:rPr lang="en-GB" sz="1600" b="1" dirty="0">
                <a:latin typeface="Segoe UI Variable Text" pitchFamily="2" charset="0"/>
              </a:rPr>
              <a:t>reads data from a physical medium and sends it to a computer for processing</a:t>
            </a:r>
            <a:r>
              <a:rPr lang="en-GB" sz="1600" dirty="0">
                <a:latin typeface="Segoe UI Variable Text" pitchFamily="2" charset="0"/>
              </a:rPr>
              <a:t>. It “inputs” information into the system so the computer can use it.</a:t>
            </a:r>
          </a:p>
        </p:txBody>
      </p:sp>
      <p:sp>
        <p:nvSpPr>
          <p:cNvPr id="12" name="TextBox 11">
            <a:extLst>
              <a:ext uri="{FF2B5EF4-FFF2-40B4-BE49-F238E27FC236}">
                <a16:creationId xmlns:a16="http://schemas.microsoft.com/office/drawing/2014/main" id="{E82B3947-1AEC-3E8F-5497-6E8B011FB373}"/>
              </a:ext>
            </a:extLst>
          </p:cNvPr>
          <p:cNvSpPr txBox="1"/>
          <p:nvPr/>
        </p:nvSpPr>
        <p:spPr>
          <a:xfrm>
            <a:off x="5499322" y="824606"/>
            <a:ext cx="6551796" cy="584775"/>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Activity B</a:t>
            </a:r>
          </a:p>
          <a:p>
            <a:r>
              <a:rPr lang="en-GB" sz="1600" dirty="0">
                <a:latin typeface="Segoe UI Variable Text" pitchFamily="2" charset="0"/>
                <a:cs typeface="Segoe UI" panose="020B0502040204020203" pitchFamily="34" charset="0"/>
              </a:rPr>
              <a:t>Identify which reader is used in each of the scenarios provided below.</a:t>
            </a:r>
          </a:p>
        </p:txBody>
      </p:sp>
      <p:sp>
        <p:nvSpPr>
          <p:cNvPr id="13" name="TextBox 12">
            <a:extLst>
              <a:ext uri="{FF2B5EF4-FFF2-40B4-BE49-F238E27FC236}">
                <a16:creationId xmlns:a16="http://schemas.microsoft.com/office/drawing/2014/main" id="{F36168EC-2ACC-99B7-EA97-572C3685F9D6}"/>
              </a:ext>
            </a:extLst>
          </p:cNvPr>
          <p:cNvSpPr txBox="1"/>
          <p:nvPr/>
        </p:nvSpPr>
        <p:spPr>
          <a:xfrm>
            <a:off x="5571912" y="2778913"/>
            <a:ext cx="5807127" cy="338554"/>
          </a:xfrm>
          <a:prstGeom prst="rect">
            <a:avLst/>
          </a:prstGeom>
          <a:noFill/>
        </p:spPr>
        <p:txBody>
          <a:bodyPr wrap="square" rtlCol="0">
            <a:spAutoFit/>
          </a:bodyPr>
          <a:lstStyle/>
          <a:p>
            <a:r>
              <a:rPr lang="en-GB" sz="1600" dirty="0">
                <a:latin typeface="Segoe UI Variable Text" pitchFamily="2" charset="0"/>
                <a:cs typeface="Segoe UI" panose="020B0502040204020203" pitchFamily="34" charset="0"/>
              </a:rPr>
              <a:t>Scan an item at a supermarket </a:t>
            </a:r>
          </a:p>
        </p:txBody>
      </p:sp>
      <p:sp>
        <p:nvSpPr>
          <p:cNvPr id="15" name="Rectangle 14">
            <a:extLst>
              <a:ext uri="{FF2B5EF4-FFF2-40B4-BE49-F238E27FC236}">
                <a16:creationId xmlns:a16="http://schemas.microsoft.com/office/drawing/2014/main" id="{D80CC31F-398E-90A7-19C9-97CA19D95C24}"/>
              </a:ext>
            </a:extLst>
          </p:cNvPr>
          <p:cNvSpPr/>
          <p:nvPr/>
        </p:nvSpPr>
        <p:spPr>
          <a:xfrm>
            <a:off x="8475476" y="2686654"/>
            <a:ext cx="3296762" cy="523072"/>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Segoe UI Variable Text" pitchFamily="2" charset="0"/>
              <a:cs typeface="Segoe UI" panose="020B0502040204020203" pitchFamily="34" charset="0"/>
            </a:endParaRPr>
          </a:p>
        </p:txBody>
      </p:sp>
      <p:graphicFrame>
        <p:nvGraphicFramePr>
          <p:cNvPr id="16" name="Table 4">
            <a:extLst>
              <a:ext uri="{FF2B5EF4-FFF2-40B4-BE49-F238E27FC236}">
                <a16:creationId xmlns:a16="http://schemas.microsoft.com/office/drawing/2014/main" id="{84348AFA-9DF4-019F-5CEB-6D0835138991}"/>
              </a:ext>
            </a:extLst>
          </p:cNvPr>
          <p:cNvGraphicFramePr>
            <a:graphicFrameLocks noGrp="1"/>
          </p:cNvGraphicFramePr>
          <p:nvPr>
            <p:extLst>
              <p:ext uri="{D42A27DB-BD31-4B8C-83A1-F6EECF244321}">
                <p14:modId xmlns:p14="http://schemas.microsoft.com/office/powerpoint/2010/main" val="554998048"/>
              </p:ext>
            </p:extLst>
          </p:nvPr>
        </p:nvGraphicFramePr>
        <p:xfrm>
          <a:off x="5605252" y="1489417"/>
          <a:ext cx="6166986" cy="914400"/>
        </p:xfrm>
        <a:graphic>
          <a:graphicData uri="http://schemas.openxmlformats.org/drawingml/2006/table">
            <a:tbl>
              <a:tblPr firstRow="1" bandRow="1">
                <a:tableStyleId>{5940675A-B579-460E-94D1-54222C63F5DA}</a:tableStyleId>
              </a:tblPr>
              <a:tblGrid>
                <a:gridCol w="2055662">
                  <a:extLst>
                    <a:ext uri="{9D8B030D-6E8A-4147-A177-3AD203B41FA5}">
                      <a16:colId xmlns:a16="http://schemas.microsoft.com/office/drawing/2014/main" val="897177703"/>
                    </a:ext>
                  </a:extLst>
                </a:gridCol>
                <a:gridCol w="2454169">
                  <a:extLst>
                    <a:ext uri="{9D8B030D-6E8A-4147-A177-3AD203B41FA5}">
                      <a16:colId xmlns:a16="http://schemas.microsoft.com/office/drawing/2014/main" val="3853277964"/>
                    </a:ext>
                  </a:extLst>
                </a:gridCol>
                <a:gridCol w="1657155">
                  <a:extLst>
                    <a:ext uri="{9D8B030D-6E8A-4147-A177-3AD203B41FA5}">
                      <a16:colId xmlns:a16="http://schemas.microsoft.com/office/drawing/2014/main" val="974085992"/>
                    </a:ext>
                  </a:extLst>
                </a:gridCol>
              </a:tblGrid>
              <a:tr h="284874">
                <a:tc>
                  <a:txBody>
                    <a:bodyPr/>
                    <a:lstStyle/>
                    <a:p>
                      <a:pPr algn="ctr"/>
                      <a:r>
                        <a:rPr lang="en-GB" sz="1600" b="1" dirty="0">
                          <a:latin typeface="Segoe UI" panose="020B0502040204020203" pitchFamily="34" charset="0"/>
                          <a:cs typeface="Segoe UI" panose="020B0502040204020203" pitchFamily="34" charset="0"/>
                        </a:rPr>
                        <a:t>QR code reader</a:t>
                      </a:r>
                    </a:p>
                  </a:txBody>
                  <a:tcPr/>
                </a:tc>
                <a:tc>
                  <a:txBody>
                    <a:bodyPr/>
                    <a:lstStyle/>
                    <a:p>
                      <a:pPr algn="ctr"/>
                      <a:r>
                        <a:rPr lang="en-GB" sz="1600" b="1" dirty="0">
                          <a:latin typeface="Segoe UI" panose="020B0502040204020203" pitchFamily="34" charset="0"/>
                          <a:cs typeface="Segoe UI" panose="020B0502040204020203" pitchFamily="34" charset="0"/>
                        </a:rPr>
                        <a:t>Barcode reader</a:t>
                      </a:r>
                    </a:p>
                  </a:txBody>
                  <a:tcPr/>
                </a:tc>
                <a:tc>
                  <a:txBody>
                    <a:bodyPr/>
                    <a:lstStyle/>
                    <a:p>
                      <a:pPr algn="ctr"/>
                      <a:r>
                        <a:rPr lang="en-GB" sz="1600" b="1" dirty="0">
                          <a:latin typeface="Segoe UI" panose="020B0502040204020203" pitchFamily="34" charset="0"/>
                          <a:cs typeface="Segoe UI" panose="020B0502040204020203" pitchFamily="34" charset="0"/>
                        </a:rPr>
                        <a:t>RFID reader</a:t>
                      </a:r>
                    </a:p>
                  </a:txBody>
                  <a:tcPr/>
                </a:tc>
                <a:extLst>
                  <a:ext uri="{0D108BD9-81ED-4DB2-BD59-A6C34878D82A}">
                    <a16:rowId xmlns:a16="http://schemas.microsoft.com/office/drawing/2014/main" val="2375857760"/>
                  </a:ext>
                </a:extLst>
              </a:tr>
              <a:tr h="284874">
                <a:tc>
                  <a:txBody>
                    <a:bodyPr/>
                    <a:lstStyle/>
                    <a:p>
                      <a:pPr algn="ctr"/>
                      <a:r>
                        <a:rPr lang="en-GB" sz="1600" b="1" dirty="0">
                          <a:latin typeface="Segoe UI" panose="020B0502040204020203" pitchFamily="34" charset="0"/>
                          <a:cs typeface="Segoe UI" panose="020B0502040204020203" pitchFamily="34" charset="0"/>
                        </a:rPr>
                        <a:t>Optical mark reader</a:t>
                      </a:r>
                    </a:p>
                  </a:txBody>
                  <a:tcPr/>
                </a:tc>
                <a:tc>
                  <a:txBody>
                    <a:bodyPr/>
                    <a:lstStyle/>
                    <a:p>
                      <a:pPr algn="ctr"/>
                      <a:r>
                        <a:rPr lang="en-GB" sz="1600" b="1" dirty="0">
                          <a:latin typeface="Segoe UI" panose="020B0502040204020203" pitchFamily="34" charset="0"/>
                          <a:cs typeface="Segoe UI" panose="020B0502040204020203" pitchFamily="34" charset="0"/>
                        </a:rPr>
                        <a:t>Magnetic ink character recognition</a:t>
                      </a:r>
                    </a:p>
                  </a:txBody>
                  <a:tcPr/>
                </a:tc>
                <a:tc>
                  <a:txBody>
                    <a:bodyPr/>
                    <a:lstStyle/>
                    <a:p>
                      <a:pPr algn="ctr"/>
                      <a:r>
                        <a:rPr lang="en-GB" sz="1600" b="1" dirty="0">
                          <a:latin typeface="Segoe UI" panose="020B0502040204020203" pitchFamily="34" charset="0"/>
                          <a:cs typeface="Segoe UI" panose="020B0502040204020203" pitchFamily="34" charset="0"/>
                        </a:rPr>
                        <a:t>Magnetic stripe readers</a:t>
                      </a:r>
                    </a:p>
                  </a:txBody>
                  <a:tcPr/>
                </a:tc>
                <a:extLst>
                  <a:ext uri="{0D108BD9-81ED-4DB2-BD59-A6C34878D82A}">
                    <a16:rowId xmlns:a16="http://schemas.microsoft.com/office/drawing/2014/main" val="257569605"/>
                  </a:ext>
                </a:extLst>
              </a:tr>
            </a:tbl>
          </a:graphicData>
        </a:graphic>
      </p:graphicFrame>
      <p:sp>
        <p:nvSpPr>
          <p:cNvPr id="17" name="TextBox 16">
            <a:extLst>
              <a:ext uri="{FF2B5EF4-FFF2-40B4-BE49-F238E27FC236}">
                <a16:creationId xmlns:a16="http://schemas.microsoft.com/office/drawing/2014/main" id="{5FDA0DEF-EAA9-CD54-F390-946F08E68CEA}"/>
              </a:ext>
            </a:extLst>
          </p:cNvPr>
          <p:cNvSpPr txBox="1"/>
          <p:nvPr/>
        </p:nvSpPr>
        <p:spPr>
          <a:xfrm>
            <a:off x="5571912" y="3438588"/>
            <a:ext cx="5807127" cy="338554"/>
          </a:xfrm>
          <a:prstGeom prst="rect">
            <a:avLst/>
          </a:prstGeom>
          <a:noFill/>
        </p:spPr>
        <p:txBody>
          <a:bodyPr wrap="square" rtlCol="0">
            <a:spAutoFit/>
          </a:bodyPr>
          <a:lstStyle/>
          <a:p>
            <a:r>
              <a:rPr lang="en-GB" sz="1600" dirty="0">
                <a:latin typeface="Segoe UI Variable Text" pitchFamily="2" charset="0"/>
                <a:cs typeface="Segoe UI" panose="020B0502040204020203" pitchFamily="34" charset="0"/>
              </a:rPr>
              <a:t>Scan a lottery ticket. </a:t>
            </a:r>
          </a:p>
        </p:txBody>
      </p:sp>
      <p:sp>
        <p:nvSpPr>
          <p:cNvPr id="18" name="Rectangle 17">
            <a:extLst>
              <a:ext uri="{FF2B5EF4-FFF2-40B4-BE49-F238E27FC236}">
                <a16:creationId xmlns:a16="http://schemas.microsoft.com/office/drawing/2014/main" id="{38396D18-8B4C-8A4D-0454-5939920E45C2}"/>
              </a:ext>
            </a:extLst>
          </p:cNvPr>
          <p:cNvSpPr/>
          <p:nvPr/>
        </p:nvSpPr>
        <p:spPr>
          <a:xfrm>
            <a:off x="8475476" y="3346329"/>
            <a:ext cx="3296762" cy="523072"/>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Segoe UI Variable Text" pitchFamily="2" charset="0"/>
              <a:cs typeface="Segoe UI" panose="020B0502040204020203" pitchFamily="34" charset="0"/>
            </a:endParaRPr>
          </a:p>
        </p:txBody>
      </p:sp>
      <p:sp>
        <p:nvSpPr>
          <p:cNvPr id="19" name="TextBox 18">
            <a:extLst>
              <a:ext uri="{FF2B5EF4-FFF2-40B4-BE49-F238E27FC236}">
                <a16:creationId xmlns:a16="http://schemas.microsoft.com/office/drawing/2014/main" id="{BAB7AEDC-CAB3-44C3-406A-FC3CC12FE762}"/>
              </a:ext>
            </a:extLst>
          </p:cNvPr>
          <p:cNvSpPr txBox="1"/>
          <p:nvPr/>
        </p:nvSpPr>
        <p:spPr>
          <a:xfrm>
            <a:off x="5571912" y="4109474"/>
            <a:ext cx="5807127" cy="338554"/>
          </a:xfrm>
          <a:prstGeom prst="rect">
            <a:avLst/>
          </a:prstGeom>
          <a:noFill/>
        </p:spPr>
        <p:txBody>
          <a:bodyPr wrap="square" rtlCol="0">
            <a:spAutoFit/>
          </a:bodyPr>
          <a:lstStyle/>
          <a:p>
            <a:r>
              <a:rPr lang="en-GB" sz="1600" dirty="0">
                <a:latin typeface="Segoe UI Variable Text" pitchFamily="2" charset="0"/>
                <a:cs typeface="Segoe UI" panose="020B0502040204020203" pitchFamily="34" charset="0"/>
              </a:rPr>
              <a:t>Scan a credit card.</a:t>
            </a:r>
          </a:p>
        </p:txBody>
      </p:sp>
      <p:sp>
        <p:nvSpPr>
          <p:cNvPr id="20" name="Rectangle 19">
            <a:extLst>
              <a:ext uri="{FF2B5EF4-FFF2-40B4-BE49-F238E27FC236}">
                <a16:creationId xmlns:a16="http://schemas.microsoft.com/office/drawing/2014/main" id="{FE2AC2A7-DE35-AAEF-20E1-9D25CF6D4AEA}"/>
              </a:ext>
            </a:extLst>
          </p:cNvPr>
          <p:cNvSpPr/>
          <p:nvPr/>
        </p:nvSpPr>
        <p:spPr>
          <a:xfrm>
            <a:off x="8475476" y="4017215"/>
            <a:ext cx="3296762" cy="523072"/>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Segoe UI Variable Text" pitchFamily="2" charset="0"/>
              <a:cs typeface="Segoe UI" panose="020B0502040204020203" pitchFamily="34" charset="0"/>
            </a:endParaRPr>
          </a:p>
        </p:txBody>
      </p:sp>
      <p:sp>
        <p:nvSpPr>
          <p:cNvPr id="21" name="TextBox 20">
            <a:extLst>
              <a:ext uri="{FF2B5EF4-FFF2-40B4-BE49-F238E27FC236}">
                <a16:creationId xmlns:a16="http://schemas.microsoft.com/office/drawing/2014/main" id="{3992CEE5-B5E3-56D2-3CEF-5A0B0067CC60}"/>
              </a:ext>
            </a:extLst>
          </p:cNvPr>
          <p:cNvSpPr txBox="1"/>
          <p:nvPr/>
        </p:nvSpPr>
        <p:spPr>
          <a:xfrm>
            <a:off x="5571912" y="4773966"/>
            <a:ext cx="5807127" cy="338554"/>
          </a:xfrm>
          <a:prstGeom prst="rect">
            <a:avLst/>
          </a:prstGeom>
          <a:noFill/>
        </p:spPr>
        <p:txBody>
          <a:bodyPr wrap="square" rtlCol="0">
            <a:spAutoFit/>
          </a:bodyPr>
          <a:lstStyle/>
          <a:p>
            <a:r>
              <a:rPr lang="en-GB" sz="1600" dirty="0">
                <a:latin typeface="Segoe UI Variable Text" pitchFamily="2" charset="0"/>
                <a:cs typeface="Segoe UI" panose="020B0502040204020203" pitchFamily="34" charset="0"/>
              </a:rPr>
              <a:t>Scan a cheque</a:t>
            </a:r>
          </a:p>
        </p:txBody>
      </p:sp>
      <p:sp>
        <p:nvSpPr>
          <p:cNvPr id="22" name="Rectangle 21">
            <a:extLst>
              <a:ext uri="{FF2B5EF4-FFF2-40B4-BE49-F238E27FC236}">
                <a16:creationId xmlns:a16="http://schemas.microsoft.com/office/drawing/2014/main" id="{25A456D3-604A-75DB-9235-6B6F440EA863}"/>
              </a:ext>
            </a:extLst>
          </p:cNvPr>
          <p:cNvSpPr/>
          <p:nvPr/>
        </p:nvSpPr>
        <p:spPr>
          <a:xfrm>
            <a:off x="8475476" y="4681707"/>
            <a:ext cx="3296762" cy="523072"/>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Segoe UI Variable Text" pitchFamily="2" charset="0"/>
              <a:cs typeface="Segoe UI" panose="020B0502040204020203" pitchFamily="34" charset="0"/>
            </a:endParaRPr>
          </a:p>
        </p:txBody>
      </p:sp>
      <p:sp>
        <p:nvSpPr>
          <p:cNvPr id="23" name="TextBox 22">
            <a:extLst>
              <a:ext uri="{FF2B5EF4-FFF2-40B4-BE49-F238E27FC236}">
                <a16:creationId xmlns:a16="http://schemas.microsoft.com/office/drawing/2014/main" id="{A2360EC0-13B4-1DA3-2B31-E71F339E5B1B}"/>
              </a:ext>
            </a:extLst>
          </p:cNvPr>
          <p:cNvSpPr txBox="1"/>
          <p:nvPr/>
        </p:nvSpPr>
        <p:spPr>
          <a:xfrm>
            <a:off x="5571912" y="5425962"/>
            <a:ext cx="5807127" cy="338554"/>
          </a:xfrm>
          <a:prstGeom prst="rect">
            <a:avLst/>
          </a:prstGeom>
          <a:noFill/>
        </p:spPr>
        <p:txBody>
          <a:bodyPr wrap="square" rtlCol="0">
            <a:spAutoFit/>
          </a:bodyPr>
          <a:lstStyle/>
          <a:p>
            <a:r>
              <a:rPr lang="en-GB" sz="1600" dirty="0">
                <a:latin typeface="Segoe UI Variable Text" pitchFamily="2" charset="0"/>
                <a:cs typeface="Segoe UI" panose="020B0502040204020203" pitchFamily="34" charset="0"/>
              </a:rPr>
              <a:t>Scan to enter a secure room</a:t>
            </a:r>
          </a:p>
        </p:txBody>
      </p:sp>
      <p:sp>
        <p:nvSpPr>
          <p:cNvPr id="24" name="Rectangle 23">
            <a:extLst>
              <a:ext uri="{FF2B5EF4-FFF2-40B4-BE49-F238E27FC236}">
                <a16:creationId xmlns:a16="http://schemas.microsoft.com/office/drawing/2014/main" id="{BF402E96-BE05-3809-BCDA-3906A6DBE6EA}"/>
              </a:ext>
            </a:extLst>
          </p:cNvPr>
          <p:cNvSpPr/>
          <p:nvPr/>
        </p:nvSpPr>
        <p:spPr>
          <a:xfrm>
            <a:off x="8475476" y="5333703"/>
            <a:ext cx="3296762" cy="523072"/>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Segoe UI Variable Text" pitchFamily="2" charset="0"/>
              <a:cs typeface="Segoe UI" panose="020B0502040204020203" pitchFamily="34" charset="0"/>
            </a:endParaRPr>
          </a:p>
        </p:txBody>
      </p:sp>
      <p:pic>
        <p:nvPicPr>
          <p:cNvPr id="27" name="Picture 2" descr="4 Lessons From the Improbable Rise of QR Codes | by Clive Thompson ...">
            <a:extLst>
              <a:ext uri="{FF2B5EF4-FFF2-40B4-BE49-F238E27FC236}">
                <a16:creationId xmlns:a16="http://schemas.microsoft.com/office/drawing/2014/main" id="{2F163D25-3822-25FA-D6F6-D9A77F107D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8018" y="2625904"/>
            <a:ext cx="1384225" cy="1391311"/>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2D3BA177-4817-9D73-8D54-EFC90355E546}"/>
              </a:ext>
            </a:extLst>
          </p:cNvPr>
          <p:cNvSpPr txBox="1"/>
          <p:nvPr/>
        </p:nvSpPr>
        <p:spPr>
          <a:xfrm>
            <a:off x="201986" y="2936485"/>
            <a:ext cx="2944627" cy="830997"/>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Activity A</a:t>
            </a:r>
          </a:p>
          <a:p>
            <a:r>
              <a:rPr lang="en-GB" sz="1600" dirty="0">
                <a:latin typeface="Segoe UI Variable Text" pitchFamily="2" charset="0"/>
                <a:cs typeface="Segoe UI" panose="020B0502040204020203" pitchFamily="34" charset="0"/>
              </a:rPr>
              <a:t>What does QR stand for and why are QR codes used?</a:t>
            </a:r>
          </a:p>
        </p:txBody>
      </p:sp>
      <p:sp>
        <p:nvSpPr>
          <p:cNvPr id="29" name="Rectangle 28">
            <a:extLst>
              <a:ext uri="{FF2B5EF4-FFF2-40B4-BE49-F238E27FC236}">
                <a16:creationId xmlns:a16="http://schemas.microsoft.com/office/drawing/2014/main" id="{30FDD8DE-71BB-50CB-C080-4834B9FF7151}"/>
              </a:ext>
            </a:extLst>
          </p:cNvPr>
          <p:cNvSpPr/>
          <p:nvPr/>
        </p:nvSpPr>
        <p:spPr>
          <a:xfrm>
            <a:off x="219649" y="4238534"/>
            <a:ext cx="4775261" cy="1287591"/>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buFont typeface="Arial" panose="020B0604020202020204" pitchFamily="34" charset="0"/>
              <a:buChar char="•"/>
            </a:pPr>
            <a:endParaRPr lang="en-GB" sz="1600" dirty="0">
              <a:solidFill>
                <a:schemeClr val="tx1"/>
              </a:solidFill>
              <a:latin typeface="Segoe UI Variable Text" pitchFamily="2" charset="0"/>
              <a:cs typeface="Segoe UI" panose="020B0502040204020203" pitchFamily="34" charset="0"/>
            </a:endParaRPr>
          </a:p>
        </p:txBody>
      </p:sp>
    </p:spTree>
    <p:extLst>
      <p:ext uri="{BB962C8B-B14F-4D97-AF65-F5344CB8AC3E}">
        <p14:creationId xmlns:p14="http://schemas.microsoft.com/office/powerpoint/2010/main" val="35533956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D1A132-2647-54CA-4766-F7D4C7DF6F5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4184A53-91DA-1F10-9940-D23BF74899D9}"/>
              </a:ext>
            </a:extLst>
          </p:cNvPr>
          <p:cNvSpPr txBox="1"/>
          <p:nvPr/>
        </p:nvSpPr>
        <p:spPr>
          <a:xfrm>
            <a:off x="108619" y="1046274"/>
            <a:ext cx="5799540" cy="5509200"/>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Scenario</a:t>
            </a:r>
          </a:p>
          <a:p>
            <a:r>
              <a:rPr lang="en-GB" sz="1600" dirty="0">
                <a:latin typeface="Segoe UI Variable Text" pitchFamily="2" charset="0"/>
              </a:rPr>
              <a:t>You are part of a team managing a </a:t>
            </a:r>
            <a:r>
              <a:rPr lang="en-GB" sz="1600" b="1" dirty="0">
                <a:latin typeface="Segoe UI Variable Text" pitchFamily="2" charset="0"/>
              </a:rPr>
              <a:t>high-tech indoor smart garden</a:t>
            </a:r>
            <a:r>
              <a:rPr lang="en-GB" sz="1600" dirty="0">
                <a:latin typeface="Segoe UI Variable Text" pitchFamily="2" charset="0"/>
              </a:rPr>
              <a:t>. The garden is designed to automatically care for plants, detect environmental changes, and alert you if something goes wrong. The system uses a special smart home device with multiple built-in sensors.</a:t>
            </a:r>
          </a:p>
          <a:p>
            <a:endParaRPr lang="en-GB" sz="1600" dirty="0">
              <a:latin typeface="Segoe UI Variable Text" pitchFamily="2" charset="0"/>
            </a:endParaRPr>
          </a:p>
          <a:p>
            <a:r>
              <a:rPr lang="en-GB" sz="1600" dirty="0">
                <a:latin typeface="Segoe UI Variable Text" pitchFamily="2" charset="0"/>
              </a:rPr>
              <a:t>One morning, the system sends the following notifications:</a:t>
            </a:r>
          </a:p>
          <a:p>
            <a:endParaRPr lang="en-GB" sz="1600" dirty="0">
              <a:latin typeface="Segoe UI Variable Text" pitchFamily="2" charset="0"/>
            </a:endParaRPr>
          </a:p>
          <a:p>
            <a:pPr marL="285750" indent="-285750">
              <a:buFont typeface="Arial" panose="020B0604020202020204" pitchFamily="34" charset="0"/>
              <a:buChar char="•"/>
            </a:pPr>
            <a:r>
              <a:rPr lang="en-GB" sz="1600" b="1" dirty="0">
                <a:latin typeface="Segoe UI Variable Text" pitchFamily="2" charset="0"/>
              </a:rPr>
              <a:t>Notification A:</a:t>
            </a:r>
            <a:r>
              <a:rPr lang="en-GB" sz="1600" dirty="0">
                <a:latin typeface="Segoe UI Variable Text" pitchFamily="2" charset="0"/>
              </a:rPr>
              <a:t> “It’s unusually hot in the garden today. Adjusting cooling system.”</a:t>
            </a:r>
          </a:p>
          <a:p>
            <a:pPr marL="285750" indent="-285750">
              <a:buFont typeface="Arial" panose="020B0604020202020204" pitchFamily="34" charset="0"/>
              <a:buChar char="•"/>
            </a:pPr>
            <a:r>
              <a:rPr lang="en-GB" sz="1600" b="1" dirty="0">
                <a:latin typeface="Segoe UI Variable Text" pitchFamily="2" charset="0"/>
              </a:rPr>
              <a:t>Notification B:</a:t>
            </a:r>
            <a:r>
              <a:rPr lang="en-GB" sz="1600" dirty="0">
                <a:latin typeface="Segoe UI Variable Text" pitchFamily="2" charset="0"/>
              </a:rPr>
              <a:t> “The sunlight is too low near the plant beds. Turning on artificial lights.”</a:t>
            </a:r>
          </a:p>
          <a:p>
            <a:pPr marL="285750" indent="-285750">
              <a:buFont typeface="Arial" panose="020B0604020202020204" pitchFamily="34" charset="0"/>
              <a:buChar char="•"/>
            </a:pPr>
            <a:r>
              <a:rPr lang="en-GB" sz="1600" b="1" dirty="0">
                <a:latin typeface="Segoe UI Variable Text" pitchFamily="2" charset="0"/>
              </a:rPr>
              <a:t>Notification C:</a:t>
            </a:r>
            <a:r>
              <a:rPr lang="en-GB" sz="1600" dirty="0">
                <a:latin typeface="Segoe UI Variable Text" pitchFamily="2" charset="0"/>
              </a:rPr>
              <a:t> “Someone or something moved near the garden area. Security alert activated.”</a:t>
            </a:r>
          </a:p>
          <a:p>
            <a:pPr marL="285750" indent="-285750">
              <a:buFont typeface="Arial" panose="020B0604020202020204" pitchFamily="34" charset="0"/>
              <a:buChar char="•"/>
            </a:pPr>
            <a:r>
              <a:rPr lang="en-GB" sz="1600" b="1" dirty="0">
                <a:latin typeface="Segoe UI Variable Text" pitchFamily="2" charset="0"/>
              </a:rPr>
              <a:t>Notification D:</a:t>
            </a:r>
            <a:r>
              <a:rPr lang="en-GB" sz="1600" dirty="0">
                <a:latin typeface="Segoe UI Variable Text" pitchFamily="2" charset="0"/>
              </a:rPr>
              <a:t> “Humidity is dropping. Watering system activated to prevent plants from drying out.”</a:t>
            </a:r>
          </a:p>
          <a:p>
            <a:pPr marL="285750" indent="-285750">
              <a:buFont typeface="Arial" panose="020B0604020202020204" pitchFamily="34" charset="0"/>
              <a:buChar char="•"/>
            </a:pPr>
            <a:r>
              <a:rPr lang="en-GB" sz="1600" b="1" dirty="0">
                <a:latin typeface="Segoe UI Variable Text" pitchFamily="2" charset="0"/>
              </a:rPr>
              <a:t>Notification E:</a:t>
            </a:r>
            <a:r>
              <a:rPr lang="en-GB" sz="1600" dirty="0">
                <a:latin typeface="Segoe UI Variable Text" pitchFamily="2" charset="0"/>
              </a:rPr>
              <a:t> “Air pressure is dropping rapidly. Possible storm approaching.”</a:t>
            </a:r>
          </a:p>
          <a:p>
            <a:pPr marL="285750" indent="-285750">
              <a:buFont typeface="Arial" panose="020B0604020202020204" pitchFamily="34" charset="0"/>
              <a:buChar char="•"/>
            </a:pPr>
            <a:r>
              <a:rPr lang="en-GB" sz="1600" b="1" dirty="0">
                <a:latin typeface="Segoe UI Variable Text" pitchFamily="2" charset="0"/>
              </a:rPr>
              <a:t>Notification F:</a:t>
            </a:r>
            <a:r>
              <a:rPr lang="en-GB" sz="1600" dirty="0">
                <a:latin typeface="Segoe UI Variable Text" pitchFamily="2" charset="0"/>
              </a:rPr>
              <a:t> “Soil pH level is outside the ideal range. Nutrient balance adjusted.”</a:t>
            </a:r>
          </a:p>
          <a:p>
            <a:endParaRPr lang="en-GB" sz="1600" dirty="0">
              <a:latin typeface="Segoe UI Variable Text" pitchFamily="2" charset="0"/>
              <a:cs typeface="Segoe UI" panose="020B0502040204020203" pitchFamily="34" charset="0"/>
            </a:endParaRPr>
          </a:p>
        </p:txBody>
      </p:sp>
      <p:sp>
        <p:nvSpPr>
          <p:cNvPr id="4" name="Rectangle 3">
            <a:extLst>
              <a:ext uri="{FF2B5EF4-FFF2-40B4-BE49-F238E27FC236}">
                <a16:creationId xmlns:a16="http://schemas.microsoft.com/office/drawing/2014/main" id="{DC93441E-F02E-1B35-218A-282273F01B2A}"/>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solidFill>
                  <a:schemeClr val="bg1"/>
                </a:solidFill>
                <a:latin typeface="Segoe UI Black" panose="020B0A02040204020203" pitchFamily="34" charset="0"/>
                <a:ea typeface="Segoe UI Black" panose="020B0A02040204020203" pitchFamily="34" charset="0"/>
              </a:rPr>
              <a:t>Task 6 </a:t>
            </a:r>
          </a:p>
        </p:txBody>
      </p:sp>
      <p:sp>
        <p:nvSpPr>
          <p:cNvPr id="7" name="TextBox 6">
            <a:extLst>
              <a:ext uri="{FF2B5EF4-FFF2-40B4-BE49-F238E27FC236}">
                <a16:creationId xmlns:a16="http://schemas.microsoft.com/office/drawing/2014/main" id="{917E2019-3EA6-CDBD-5906-602C0B986BC9}"/>
              </a:ext>
            </a:extLst>
          </p:cNvPr>
          <p:cNvSpPr txBox="1"/>
          <p:nvPr/>
        </p:nvSpPr>
        <p:spPr>
          <a:xfrm>
            <a:off x="6217978" y="1215568"/>
            <a:ext cx="5532474" cy="830997"/>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Activity</a:t>
            </a:r>
          </a:p>
          <a:p>
            <a:r>
              <a:rPr lang="en-GB" sz="1600" dirty="0">
                <a:latin typeface="Segoe UI Variable Text" pitchFamily="2" charset="0"/>
                <a:cs typeface="Segoe UI" panose="020B0502040204020203" pitchFamily="34" charset="0"/>
              </a:rPr>
              <a:t>In the table below identify the correct sensor from each notification and its purpose. </a:t>
            </a:r>
          </a:p>
        </p:txBody>
      </p:sp>
      <p:graphicFrame>
        <p:nvGraphicFramePr>
          <p:cNvPr id="3" name="Table 2">
            <a:extLst>
              <a:ext uri="{FF2B5EF4-FFF2-40B4-BE49-F238E27FC236}">
                <a16:creationId xmlns:a16="http://schemas.microsoft.com/office/drawing/2014/main" id="{841E3515-B174-5001-F4FC-ECC3DD40B3F8}"/>
              </a:ext>
            </a:extLst>
          </p:cNvPr>
          <p:cNvGraphicFramePr>
            <a:graphicFrameLocks noGrp="1"/>
          </p:cNvGraphicFramePr>
          <p:nvPr>
            <p:extLst>
              <p:ext uri="{D42A27DB-BD31-4B8C-83A1-F6EECF244321}">
                <p14:modId xmlns:p14="http://schemas.microsoft.com/office/powerpoint/2010/main" val="2758565898"/>
              </p:ext>
            </p:extLst>
          </p:nvPr>
        </p:nvGraphicFramePr>
        <p:xfrm>
          <a:off x="6283842" y="2301747"/>
          <a:ext cx="5400746" cy="2595880"/>
        </p:xfrm>
        <a:graphic>
          <a:graphicData uri="http://schemas.openxmlformats.org/drawingml/2006/table">
            <a:tbl>
              <a:tblPr firstRow="1" bandRow="1">
                <a:tableStyleId>{5940675A-B579-460E-94D1-54222C63F5DA}</a:tableStyleId>
              </a:tblPr>
              <a:tblGrid>
                <a:gridCol w="1215272">
                  <a:extLst>
                    <a:ext uri="{9D8B030D-6E8A-4147-A177-3AD203B41FA5}">
                      <a16:colId xmlns:a16="http://schemas.microsoft.com/office/drawing/2014/main" val="3557534052"/>
                    </a:ext>
                  </a:extLst>
                </a:gridCol>
                <a:gridCol w="1370135">
                  <a:extLst>
                    <a:ext uri="{9D8B030D-6E8A-4147-A177-3AD203B41FA5}">
                      <a16:colId xmlns:a16="http://schemas.microsoft.com/office/drawing/2014/main" val="2136274211"/>
                    </a:ext>
                  </a:extLst>
                </a:gridCol>
                <a:gridCol w="2815339">
                  <a:extLst>
                    <a:ext uri="{9D8B030D-6E8A-4147-A177-3AD203B41FA5}">
                      <a16:colId xmlns:a16="http://schemas.microsoft.com/office/drawing/2014/main" val="3702094067"/>
                    </a:ext>
                  </a:extLst>
                </a:gridCol>
              </a:tblGrid>
              <a:tr h="370840">
                <a:tc>
                  <a:txBody>
                    <a:bodyPr/>
                    <a:lstStyle/>
                    <a:p>
                      <a:r>
                        <a:rPr lang="en-GB" sz="1400" b="1" dirty="0">
                          <a:latin typeface="Segoe UI Variable Text" pitchFamily="2" charset="0"/>
                        </a:rPr>
                        <a:t>Notification </a:t>
                      </a:r>
                    </a:p>
                  </a:txBody>
                  <a:tcPr>
                    <a:solidFill>
                      <a:schemeClr val="bg1">
                        <a:lumMod val="95000"/>
                      </a:schemeClr>
                    </a:solidFill>
                  </a:tcPr>
                </a:tc>
                <a:tc>
                  <a:txBody>
                    <a:bodyPr/>
                    <a:lstStyle/>
                    <a:p>
                      <a:r>
                        <a:rPr lang="en-GB" sz="1400" b="1" dirty="0">
                          <a:latin typeface="Segoe UI Variable Text" pitchFamily="2" charset="0"/>
                        </a:rPr>
                        <a:t>Sensor</a:t>
                      </a:r>
                    </a:p>
                  </a:txBody>
                  <a:tcPr>
                    <a:solidFill>
                      <a:schemeClr val="bg1">
                        <a:lumMod val="95000"/>
                      </a:schemeClr>
                    </a:solidFill>
                  </a:tcPr>
                </a:tc>
                <a:tc>
                  <a:txBody>
                    <a:bodyPr/>
                    <a:lstStyle/>
                    <a:p>
                      <a:r>
                        <a:rPr lang="en-GB" sz="1400" b="1" dirty="0">
                          <a:latin typeface="Segoe UI Variable Text" pitchFamily="2" charset="0"/>
                        </a:rPr>
                        <a:t>Purpose</a:t>
                      </a:r>
                    </a:p>
                  </a:txBody>
                  <a:tcPr>
                    <a:solidFill>
                      <a:schemeClr val="bg1">
                        <a:lumMod val="95000"/>
                      </a:schemeClr>
                    </a:solidFill>
                  </a:tcPr>
                </a:tc>
                <a:extLst>
                  <a:ext uri="{0D108BD9-81ED-4DB2-BD59-A6C34878D82A}">
                    <a16:rowId xmlns:a16="http://schemas.microsoft.com/office/drawing/2014/main" val="3212143112"/>
                  </a:ext>
                </a:extLst>
              </a:tr>
              <a:tr h="370840">
                <a:tc>
                  <a:txBody>
                    <a:bodyPr/>
                    <a:lstStyle/>
                    <a:p>
                      <a:r>
                        <a:rPr lang="en-GB" sz="1400" dirty="0">
                          <a:latin typeface="Segoe UI Variable Text" pitchFamily="2" charset="0"/>
                        </a:rPr>
                        <a:t>A</a:t>
                      </a:r>
                    </a:p>
                  </a:txBody>
                  <a:tcPr/>
                </a:tc>
                <a:tc>
                  <a:txBody>
                    <a:bodyPr/>
                    <a:lstStyle/>
                    <a:p>
                      <a:endParaRPr lang="en-GB" sz="1400" dirty="0">
                        <a:latin typeface="Segoe UI Variable Text" pitchFamily="2" charset="0"/>
                      </a:endParaRPr>
                    </a:p>
                  </a:txBody>
                  <a:tcPr/>
                </a:tc>
                <a:tc>
                  <a:txBody>
                    <a:bodyPr/>
                    <a:lstStyle/>
                    <a:p>
                      <a:endParaRPr lang="en-GB" sz="1400" dirty="0">
                        <a:latin typeface="Segoe UI Variable Text" pitchFamily="2" charset="0"/>
                      </a:endParaRPr>
                    </a:p>
                  </a:txBody>
                  <a:tcPr/>
                </a:tc>
                <a:extLst>
                  <a:ext uri="{0D108BD9-81ED-4DB2-BD59-A6C34878D82A}">
                    <a16:rowId xmlns:a16="http://schemas.microsoft.com/office/drawing/2014/main" val="3079500582"/>
                  </a:ext>
                </a:extLst>
              </a:tr>
              <a:tr h="370840">
                <a:tc>
                  <a:txBody>
                    <a:bodyPr/>
                    <a:lstStyle/>
                    <a:p>
                      <a:r>
                        <a:rPr lang="en-GB" sz="1400" dirty="0">
                          <a:latin typeface="Segoe UI Variable Text" pitchFamily="2" charset="0"/>
                        </a:rPr>
                        <a:t>B</a:t>
                      </a:r>
                    </a:p>
                  </a:txBody>
                  <a:tcPr/>
                </a:tc>
                <a:tc>
                  <a:txBody>
                    <a:bodyPr/>
                    <a:lstStyle/>
                    <a:p>
                      <a:endParaRPr lang="en-GB" sz="1400" dirty="0">
                        <a:latin typeface="Segoe UI Variable Text" pitchFamily="2" charset="0"/>
                      </a:endParaRPr>
                    </a:p>
                  </a:txBody>
                  <a:tcPr/>
                </a:tc>
                <a:tc>
                  <a:txBody>
                    <a:bodyPr/>
                    <a:lstStyle/>
                    <a:p>
                      <a:endParaRPr lang="en-GB" sz="1400" dirty="0">
                        <a:latin typeface="Segoe UI Variable Text" pitchFamily="2" charset="0"/>
                      </a:endParaRPr>
                    </a:p>
                  </a:txBody>
                  <a:tcPr/>
                </a:tc>
                <a:extLst>
                  <a:ext uri="{0D108BD9-81ED-4DB2-BD59-A6C34878D82A}">
                    <a16:rowId xmlns:a16="http://schemas.microsoft.com/office/drawing/2014/main" val="1222516953"/>
                  </a:ext>
                </a:extLst>
              </a:tr>
              <a:tr h="370840">
                <a:tc>
                  <a:txBody>
                    <a:bodyPr/>
                    <a:lstStyle/>
                    <a:p>
                      <a:r>
                        <a:rPr lang="en-GB" sz="1400" dirty="0">
                          <a:latin typeface="Segoe UI Variable Text" pitchFamily="2" charset="0"/>
                        </a:rPr>
                        <a:t>C</a:t>
                      </a:r>
                    </a:p>
                  </a:txBody>
                  <a:tcPr/>
                </a:tc>
                <a:tc>
                  <a:txBody>
                    <a:bodyPr/>
                    <a:lstStyle/>
                    <a:p>
                      <a:endParaRPr lang="en-GB" sz="1400" dirty="0">
                        <a:latin typeface="Segoe UI Variable Text" pitchFamily="2" charset="0"/>
                      </a:endParaRPr>
                    </a:p>
                  </a:txBody>
                  <a:tcPr/>
                </a:tc>
                <a:tc>
                  <a:txBody>
                    <a:bodyPr/>
                    <a:lstStyle/>
                    <a:p>
                      <a:endParaRPr lang="en-GB" sz="1400" dirty="0">
                        <a:latin typeface="Segoe UI Variable Text" pitchFamily="2" charset="0"/>
                      </a:endParaRPr>
                    </a:p>
                  </a:txBody>
                  <a:tcPr/>
                </a:tc>
                <a:extLst>
                  <a:ext uri="{0D108BD9-81ED-4DB2-BD59-A6C34878D82A}">
                    <a16:rowId xmlns:a16="http://schemas.microsoft.com/office/drawing/2014/main" val="1220169054"/>
                  </a:ext>
                </a:extLst>
              </a:tr>
              <a:tr h="370840">
                <a:tc>
                  <a:txBody>
                    <a:bodyPr/>
                    <a:lstStyle/>
                    <a:p>
                      <a:r>
                        <a:rPr lang="en-GB" sz="1400" dirty="0">
                          <a:latin typeface="Segoe UI Variable Text" pitchFamily="2" charset="0"/>
                        </a:rPr>
                        <a:t>D</a:t>
                      </a:r>
                    </a:p>
                  </a:txBody>
                  <a:tcPr/>
                </a:tc>
                <a:tc>
                  <a:txBody>
                    <a:bodyPr/>
                    <a:lstStyle/>
                    <a:p>
                      <a:endParaRPr lang="en-GB" sz="1400" dirty="0">
                        <a:latin typeface="Segoe UI Variable Text" pitchFamily="2" charset="0"/>
                      </a:endParaRPr>
                    </a:p>
                  </a:txBody>
                  <a:tcPr/>
                </a:tc>
                <a:tc>
                  <a:txBody>
                    <a:bodyPr/>
                    <a:lstStyle/>
                    <a:p>
                      <a:endParaRPr lang="en-GB" sz="1400" dirty="0">
                        <a:latin typeface="Segoe UI Variable Text" pitchFamily="2" charset="0"/>
                      </a:endParaRPr>
                    </a:p>
                  </a:txBody>
                  <a:tcPr/>
                </a:tc>
                <a:extLst>
                  <a:ext uri="{0D108BD9-81ED-4DB2-BD59-A6C34878D82A}">
                    <a16:rowId xmlns:a16="http://schemas.microsoft.com/office/drawing/2014/main" val="591208359"/>
                  </a:ext>
                </a:extLst>
              </a:tr>
              <a:tr h="370840">
                <a:tc>
                  <a:txBody>
                    <a:bodyPr/>
                    <a:lstStyle/>
                    <a:p>
                      <a:r>
                        <a:rPr lang="en-GB" sz="1400" dirty="0">
                          <a:latin typeface="Segoe UI Variable Text" pitchFamily="2" charset="0"/>
                        </a:rPr>
                        <a:t>E</a:t>
                      </a:r>
                    </a:p>
                  </a:txBody>
                  <a:tcPr/>
                </a:tc>
                <a:tc>
                  <a:txBody>
                    <a:bodyPr/>
                    <a:lstStyle/>
                    <a:p>
                      <a:endParaRPr lang="en-GB" sz="1400" dirty="0">
                        <a:latin typeface="Segoe UI Variable Text" pitchFamily="2" charset="0"/>
                      </a:endParaRPr>
                    </a:p>
                  </a:txBody>
                  <a:tcPr/>
                </a:tc>
                <a:tc>
                  <a:txBody>
                    <a:bodyPr/>
                    <a:lstStyle/>
                    <a:p>
                      <a:endParaRPr lang="en-GB" sz="1400" dirty="0">
                        <a:latin typeface="Segoe UI Variable Text" pitchFamily="2" charset="0"/>
                      </a:endParaRPr>
                    </a:p>
                  </a:txBody>
                  <a:tcPr/>
                </a:tc>
                <a:extLst>
                  <a:ext uri="{0D108BD9-81ED-4DB2-BD59-A6C34878D82A}">
                    <a16:rowId xmlns:a16="http://schemas.microsoft.com/office/drawing/2014/main" val="3470633193"/>
                  </a:ext>
                </a:extLst>
              </a:tr>
              <a:tr h="370840">
                <a:tc>
                  <a:txBody>
                    <a:bodyPr/>
                    <a:lstStyle/>
                    <a:p>
                      <a:r>
                        <a:rPr lang="en-GB" sz="1400" dirty="0">
                          <a:latin typeface="Segoe UI Variable Text" pitchFamily="2" charset="0"/>
                        </a:rPr>
                        <a:t>F</a:t>
                      </a:r>
                    </a:p>
                  </a:txBody>
                  <a:tcPr/>
                </a:tc>
                <a:tc>
                  <a:txBody>
                    <a:bodyPr/>
                    <a:lstStyle/>
                    <a:p>
                      <a:endParaRPr lang="en-GB" sz="1400" dirty="0">
                        <a:latin typeface="Segoe UI Variable Text" pitchFamily="2" charset="0"/>
                      </a:endParaRPr>
                    </a:p>
                  </a:txBody>
                  <a:tcPr/>
                </a:tc>
                <a:tc>
                  <a:txBody>
                    <a:bodyPr/>
                    <a:lstStyle/>
                    <a:p>
                      <a:endParaRPr lang="en-GB" sz="1400" dirty="0">
                        <a:latin typeface="Segoe UI Variable Text" pitchFamily="2" charset="0"/>
                      </a:endParaRPr>
                    </a:p>
                  </a:txBody>
                  <a:tcPr/>
                </a:tc>
                <a:extLst>
                  <a:ext uri="{0D108BD9-81ED-4DB2-BD59-A6C34878D82A}">
                    <a16:rowId xmlns:a16="http://schemas.microsoft.com/office/drawing/2014/main" val="638781680"/>
                  </a:ext>
                </a:extLst>
              </a:tr>
            </a:tbl>
          </a:graphicData>
        </a:graphic>
      </p:graphicFrame>
    </p:spTree>
    <p:extLst>
      <p:ext uri="{BB962C8B-B14F-4D97-AF65-F5344CB8AC3E}">
        <p14:creationId xmlns:p14="http://schemas.microsoft.com/office/powerpoint/2010/main" val="4267453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A83962-2120-8C1F-921E-15CAC693E3F5}"/>
            </a:ext>
          </a:extLst>
        </p:cNvPr>
        <p:cNvGrpSpPr/>
        <p:nvPr/>
      </p:nvGrpSpPr>
      <p:grpSpPr>
        <a:xfrm>
          <a:off x="0" y="0"/>
          <a:ext cx="0" cy="0"/>
          <a:chOff x="0" y="0"/>
          <a:chExt cx="0" cy="0"/>
        </a:xfrm>
      </p:grpSpPr>
      <p:pic>
        <p:nvPicPr>
          <p:cNvPr id="6" name="Picture 2" descr="Generated image">
            <a:extLst>
              <a:ext uri="{FF2B5EF4-FFF2-40B4-BE49-F238E27FC236}">
                <a16:creationId xmlns:a16="http://schemas.microsoft.com/office/drawing/2014/main" id="{B3B00A77-1984-7523-49BB-C6607546756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369" t="41660" r="64830" b="22225"/>
          <a:stretch>
            <a:fillRect/>
          </a:stretch>
        </p:blipFill>
        <p:spPr bwMode="auto">
          <a:xfrm>
            <a:off x="7075255" y="2006790"/>
            <a:ext cx="1760400" cy="142221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Generated image">
            <a:extLst>
              <a:ext uri="{FF2B5EF4-FFF2-40B4-BE49-F238E27FC236}">
                <a16:creationId xmlns:a16="http://schemas.microsoft.com/office/drawing/2014/main" id="{0A610A88-2033-39BC-A084-F135C15E2F8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4716" t="4778" r="5227" b="59797"/>
          <a:stretch>
            <a:fillRect/>
          </a:stretch>
        </p:blipFill>
        <p:spPr bwMode="auto">
          <a:xfrm>
            <a:off x="5113541" y="2015169"/>
            <a:ext cx="1818407" cy="142874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Generated image">
            <a:extLst>
              <a:ext uri="{FF2B5EF4-FFF2-40B4-BE49-F238E27FC236}">
                <a16:creationId xmlns:a16="http://schemas.microsoft.com/office/drawing/2014/main" id="{B4C949EB-08A8-0288-FBE6-AC5DB394AD5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5451" t="5999" r="37099" b="60646"/>
          <a:stretch>
            <a:fillRect/>
          </a:stretch>
        </p:blipFill>
        <p:spPr bwMode="auto">
          <a:xfrm>
            <a:off x="3239196" y="1975296"/>
            <a:ext cx="1760400" cy="142602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Generated image">
            <a:extLst>
              <a:ext uri="{FF2B5EF4-FFF2-40B4-BE49-F238E27FC236}">
                <a16:creationId xmlns:a16="http://schemas.microsoft.com/office/drawing/2014/main" id="{2EF6FD3A-2A4A-D0B7-BAC3-B4E7C1CB0F0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368" t="4778" r="66977" b="59055"/>
          <a:stretch>
            <a:fillRect/>
          </a:stretch>
        </p:blipFill>
        <p:spPr bwMode="auto">
          <a:xfrm>
            <a:off x="1463165" y="1950473"/>
            <a:ext cx="1760400" cy="153484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DB59DA72-6DF1-F1EB-5C6E-D3D85F4B606D}"/>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solidFill>
                  <a:schemeClr val="bg1"/>
                </a:solidFill>
                <a:latin typeface="Segoe UI Black" panose="020B0A02040204020203" pitchFamily="34" charset="0"/>
                <a:ea typeface="Segoe UI Black" panose="020B0A02040204020203" pitchFamily="34" charset="0"/>
              </a:rPr>
              <a:t>Task 7 </a:t>
            </a:r>
          </a:p>
        </p:txBody>
      </p:sp>
      <p:sp>
        <p:nvSpPr>
          <p:cNvPr id="7" name="TextBox 6">
            <a:extLst>
              <a:ext uri="{FF2B5EF4-FFF2-40B4-BE49-F238E27FC236}">
                <a16:creationId xmlns:a16="http://schemas.microsoft.com/office/drawing/2014/main" id="{2C799C97-C0F0-2C32-F9AB-A8CA86C37204}"/>
              </a:ext>
            </a:extLst>
          </p:cNvPr>
          <p:cNvSpPr txBox="1"/>
          <p:nvPr/>
        </p:nvSpPr>
        <p:spPr>
          <a:xfrm>
            <a:off x="121534" y="1063831"/>
            <a:ext cx="8575897" cy="584775"/>
          </a:xfrm>
          <a:prstGeom prst="rect">
            <a:avLst/>
          </a:prstGeom>
          <a:noFill/>
        </p:spPr>
        <p:txBody>
          <a:bodyPr wrap="square" rtlCol="0">
            <a:spAutoFit/>
          </a:bodyPr>
          <a:lstStyle/>
          <a:p>
            <a:r>
              <a:rPr lang="en-GB" sz="1600" u="sng" dirty="0">
                <a:latin typeface="Segoe UI Variable Text" pitchFamily="2" charset="0"/>
                <a:cs typeface="Segoe UI" panose="020B0502040204020203" pitchFamily="34" charset="0"/>
              </a:rPr>
              <a:t>Activity</a:t>
            </a:r>
          </a:p>
          <a:p>
            <a:r>
              <a:rPr lang="en-GB" sz="1600" dirty="0">
                <a:latin typeface="Segoe UI Variable Text" pitchFamily="2" charset="0"/>
                <a:cs typeface="Segoe UI" panose="020B0502040204020203" pitchFamily="34" charset="0"/>
              </a:rPr>
              <a:t>In the boxes below, describe each type of printer (How do they work, what they do)</a:t>
            </a:r>
          </a:p>
        </p:txBody>
      </p:sp>
      <p:pic>
        <p:nvPicPr>
          <p:cNvPr id="5" name="Picture 2" descr="Generated image">
            <a:extLst>
              <a:ext uri="{FF2B5EF4-FFF2-40B4-BE49-F238E27FC236}">
                <a16:creationId xmlns:a16="http://schemas.microsoft.com/office/drawing/2014/main" id="{F25C1A4C-CCC8-455D-07B2-99379C7AF29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5375" t="40587" r="33690" b="23297"/>
          <a:stretch>
            <a:fillRect/>
          </a:stretch>
        </p:blipFill>
        <p:spPr bwMode="auto">
          <a:xfrm>
            <a:off x="8949600" y="2015169"/>
            <a:ext cx="1760400" cy="1370097"/>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CB01A838-DC92-BFC7-3064-CA7732C4735E}"/>
              </a:ext>
            </a:extLst>
          </p:cNvPr>
          <p:cNvSpPr/>
          <p:nvPr/>
        </p:nvSpPr>
        <p:spPr>
          <a:xfrm>
            <a:off x="1335728" y="3633669"/>
            <a:ext cx="1760400" cy="2280058"/>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Segoe UI Variable Text" pitchFamily="2" charset="0"/>
              <a:cs typeface="Segoe UI" panose="020B0502040204020203" pitchFamily="34" charset="0"/>
            </a:endParaRPr>
          </a:p>
        </p:txBody>
      </p:sp>
      <p:sp>
        <p:nvSpPr>
          <p:cNvPr id="13" name="Rectangle 12">
            <a:extLst>
              <a:ext uri="{FF2B5EF4-FFF2-40B4-BE49-F238E27FC236}">
                <a16:creationId xmlns:a16="http://schemas.microsoft.com/office/drawing/2014/main" id="{4534BFD4-B797-E5B9-FA7B-E888DB3354A8}"/>
              </a:ext>
            </a:extLst>
          </p:cNvPr>
          <p:cNvSpPr/>
          <p:nvPr/>
        </p:nvSpPr>
        <p:spPr>
          <a:xfrm>
            <a:off x="3239196" y="3633669"/>
            <a:ext cx="1760400" cy="2280060"/>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Segoe UI Variable Text" pitchFamily="2" charset="0"/>
              <a:cs typeface="Segoe UI" panose="020B0502040204020203" pitchFamily="34" charset="0"/>
            </a:endParaRPr>
          </a:p>
        </p:txBody>
      </p:sp>
      <p:sp>
        <p:nvSpPr>
          <p:cNvPr id="15" name="Rectangle 14">
            <a:extLst>
              <a:ext uri="{FF2B5EF4-FFF2-40B4-BE49-F238E27FC236}">
                <a16:creationId xmlns:a16="http://schemas.microsoft.com/office/drawing/2014/main" id="{E3EF2C73-DC5B-AEB5-501F-46388D38AA31}"/>
              </a:ext>
            </a:extLst>
          </p:cNvPr>
          <p:cNvSpPr/>
          <p:nvPr/>
        </p:nvSpPr>
        <p:spPr>
          <a:xfrm>
            <a:off x="5142664" y="3633669"/>
            <a:ext cx="1760400" cy="2280060"/>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Segoe UI Variable Text" pitchFamily="2" charset="0"/>
              <a:cs typeface="Segoe UI" panose="020B0502040204020203" pitchFamily="34" charset="0"/>
            </a:endParaRPr>
          </a:p>
        </p:txBody>
      </p:sp>
      <p:sp>
        <p:nvSpPr>
          <p:cNvPr id="16" name="Rectangle 15">
            <a:extLst>
              <a:ext uri="{FF2B5EF4-FFF2-40B4-BE49-F238E27FC236}">
                <a16:creationId xmlns:a16="http://schemas.microsoft.com/office/drawing/2014/main" id="{746C5CB6-6F7D-FA87-53D0-07CE82E4C2FB}"/>
              </a:ext>
            </a:extLst>
          </p:cNvPr>
          <p:cNvSpPr/>
          <p:nvPr/>
        </p:nvSpPr>
        <p:spPr>
          <a:xfrm>
            <a:off x="7046132" y="3633669"/>
            <a:ext cx="1760400" cy="2280060"/>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Segoe UI Variable Text" pitchFamily="2" charset="0"/>
              <a:cs typeface="Segoe UI" panose="020B0502040204020203" pitchFamily="34" charset="0"/>
            </a:endParaRPr>
          </a:p>
        </p:txBody>
      </p:sp>
      <p:sp>
        <p:nvSpPr>
          <p:cNvPr id="17" name="Rectangle 16">
            <a:extLst>
              <a:ext uri="{FF2B5EF4-FFF2-40B4-BE49-F238E27FC236}">
                <a16:creationId xmlns:a16="http://schemas.microsoft.com/office/drawing/2014/main" id="{A9A8F94A-CEFA-11BF-C00F-52533D5C887A}"/>
              </a:ext>
            </a:extLst>
          </p:cNvPr>
          <p:cNvSpPr/>
          <p:nvPr/>
        </p:nvSpPr>
        <p:spPr>
          <a:xfrm>
            <a:off x="8949600" y="3633668"/>
            <a:ext cx="1760400" cy="2280059"/>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Segoe UI Variable Text" pitchFamily="2" charset="0"/>
              <a:cs typeface="Segoe UI" panose="020B0502040204020203" pitchFamily="34" charset="0"/>
            </a:endParaRPr>
          </a:p>
        </p:txBody>
      </p:sp>
    </p:spTree>
    <p:extLst>
      <p:ext uri="{BB962C8B-B14F-4D97-AF65-F5344CB8AC3E}">
        <p14:creationId xmlns:p14="http://schemas.microsoft.com/office/powerpoint/2010/main" val="38923613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329</TotalTime>
  <Words>974</Words>
  <Application>Microsoft Office PowerPoint</Application>
  <PresentationFormat>Widescreen</PresentationFormat>
  <Paragraphs>109</Paragraphs>
  <Slides>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Aptos</vt:lpstr>
      <vt:lpstr>Aptos Display</vt:lpstr>
      <vt:lpstr>Arial</vt:lpstr>
      <vt:lpstr>Segoe UI</vt:lpstr>
      <vt:lpstr>Segoe UI Black</vt:lpstr>
      <vt:lpstr>Segoe UI Variable Display Semib</vt:lpstr>
      <vt:lpstr>Segoe UI Variable Text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Corbett, DC (Staff, Parks House)</dc:creator>
  <cp:lastModifiedBy>Simply Teach</cp:lastModifiedBy>
  <cp:revision>20</cp:revision>
  <dcterms:created xsi:type="dcterms:W3CDTF">2025-03-08T16:00:29Z</dcterms:created>
  <dcterms:modified xsi:type="dcterms:W3CDTF">2025-09-04T20:47:13Z</dcterms:modified>
</cp:coreProperties>
</file>